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0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76" r:id="rId24"/>
    <p:sldId id="377" r:id="rId25"/>
    <p:sldId id="378" r:id="rId26"/>
    <p:sldId id="379" r:id="rId27"/>
    <p:sldId id="380" r:id="rId28"/>
    <p:sldId id="381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08" r:id="rId68"/>
    <p:sldId id="309" r:id="rId69"/>
    <p:sldId id="310" r:id="rId70"/>
    <p:sldId id="375" r:id="rId7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Roboto Mono" pitchFamily="49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A282F-3E81-425E-962F-70C6A8F37CD9}">
  <a:tblStyle styleId="{981A282F-3E81-425E-962F-70C6A8F37C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94660"/>
  </p:normalViewPr>
  <p:slideViewPr>
    <p:cSldViewPr snapToGrid="0">
      <p:cViewPr varScale="1">
        <p:scale>
          <a:sx n="158" d="100"/>
          <a:sy n="158" d="100"/>
        </p:scale>
        <p:origin x="5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b2574128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2b2574128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f235f513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f235f513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f235f513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f235f513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f235f513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f235f513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f235f51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f235f51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f235f5134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f235f5134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f235f5134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f235f5134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f235f5134_0_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f235f5134_0_1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f235f5134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f235f5134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f235f5134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f235f5134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f235f5134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f235f5134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f8128cba25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1f8128cba25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f235f5134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f235f5134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f235f5134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f235f5134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906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599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902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90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239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204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ff235f5134_0_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ff235f5134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ff235f51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ff235f51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f235f5134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f235f5134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f235f5134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ff235f5134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ff235f5134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ff235f5134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ff235f5134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ff235f5134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ff235f5134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ff235f5134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f235f5134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f235f5134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ff235f5134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ff235f5134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ff235f5134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ff235f5134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ff235f5134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ff235f5134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ff235f5134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ff235f5134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ff235f5134_0_1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ff235f5134_0_1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ff235f5134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ff235f5134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ff235f5134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ff235f5134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ff235f5134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ff235f5134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ff235f5134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ff235f5134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ff235f5134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ff235f5134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ff235f5134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ff235f5134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ff235f5134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ff235f5134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ff235f5134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ff235f5134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ff235f5134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ff235f5134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ff235f5134_0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ff235f5134_0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f8128cba25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f8128cba25_1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ff235f5134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ff235f5134_0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ff235f5134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ff235f5134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ff235f5134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ff235f5134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ff235f5134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ff235f5134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ff235f5134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ff235f5134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ff235f5134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ff235f5134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ff235f5134_0_1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ff235f5134_0_1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ff235f5134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ff235f5134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ff235f5134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ff235f5134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50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f235f513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ff235f513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9734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3901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8821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9577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3836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9364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f235f513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ff235f513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6856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ff235f5134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ff235f5134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ff235f5134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ff235f5134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ff235f5134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ff235f5134_0_1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f235f5134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f235f5134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2BB25-610B-944F-8070-0D0B6FAD9FE2}" type="slidenum">
              <a:rPr lang="es-CO" altLang="en-CO" smtClean="0"/>
              <a:pPr/>
              <a:t>70</a:t>
            </a:fld>
            <a:endParaRPr lang="es-CO" altLang="en-CO"/>
          </a:p>
        </p:txBody>
      </p:sp>
    </p:spTree>
    <p:extLst>
      <p:ext uri="{BB962C8B-B14F-4D97-AF65-F5344CB8AC3E}">
        <p14:creationId xmlns:p14="http://schemas.microsoft.com/office/powerpoint/2010/main" val="384211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f235f513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f235f513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f235f513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f235f513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464100" y="3596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061500" cy="40602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➢"/>
              <a:defRPr sz="17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Marcador de número de diapositiva" descr="&lt;No.&gt;">
            <a:extLst>
              <a:ext uri="{FF2B5EF4-FFF2-40B4-BE49-F238E27FC236}">
                <a16:creationId xmlns:a16="http://schemas.microsoft.com/office/drawing/2014/main" id="{610C847A-5B13-8D47-5FE9-AB43296EA2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02581" y="4948014"/>
            <a:ext cx="241420" cy="201454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fld id="{2C5389FE-320D-5D43-A537-4A817324FFB0}" type="slidenum">
              <a:rPr lang="es-CO" altLang="en-CO" smtClean="0"/>
              <a:pPr/>
              <a:t>‹#›</a:t>
            </a:fld>
            <a:endParaRPr lang="es-CO" altLang="en-CO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E0F810B3-26A4-E8B9-0B58-0A5C03531D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587" y="53561"/>
            <a:ext cx="8226977" cy="428628"/>
          </a:xfrm>
          <a:prstGeom prst="rect">
            <a:avLst/>
          </a:prstGeom>
        </p:spPr>
        <p:txBody>
          <a:bodyPr/>
          <a:lstStyle>
            <a:lvl1pPr algn="r">
              <a:defRPr sz="2100" b="1">
                <a:latin typeface="+mn-lt"/>
              </a:defRPr>
            </a:lvl1pPr>
          </a:lstStyle>
          <a:p>
            <a:r>
              <a:rPr lang="es-ES" dirty="0"/>
              <a:t>Título</a:t>
            </a:r>
            <a:endParaRPr lang="es-CO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1E73955-CC50-34B4-2194-B5F1D705F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488157"/>
            <a:ext cx="9144000" cy="4655344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05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40850" y="10975"/>
            <a:ext cx="8198400" cy="686400"/>
          </a:xfrm>
          <a:prstGeom prst="rect">
            <a:avLst/>
          </a:prstGeom>
          <a:solidFill>
            <a:srgbClr val="FED2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9675" y="10975"/>
            <a:ext cx="871800" cy="686400"/>
          </a:xfrm>
          <a:prstGeom prst="rect">
            <a:avLst/>
          </a:prstGeom>
          <a:solidFill>
            <a:srgbClr val="FED2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7700" y="771475"/>
            <a:ext cx="9061500" cy="4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 b="1">
                <a:solidFill>
                  <a:schemeClr val="dk2"/>
                </a:solidFill>
              </a:defRPr>
            </a:lvl1pPr>
            <a:lvl2pPr lvl="1" algn="r">
              <a:buNone/>
              <a:defRPr sz="900" b="1">
                <a:solidFill>
                  <a:schemeClr val="dk2"/>
                </a:solidFill>
              </a:defRPr>
            </a:lvl2pPr>
            <a:lvl3pPr lvl="2" algn="r">
              <a:buNone/>
              <a:defRPr sz="900" b="1">
                <a:solidFill>
                  <a:schemeClr val="dk2"/>
                </a:solidFill>
              </a:defRPr>
            </a:lvl3pPr>
            <a:lvl4pPr lvl="3" algn="r">
              <a:buNone/>
              <a:defRPr sz="900" b="1">
                <a:solidFill>
                  <a:schemeClr val="dk2"/>
                </a:solidFill>
              </a:defRPr>
            </a:lvl4pPr>
            <a:lvl5pPr lvl="4" algn="r">
              <a:buNone/>
              <a:defRPr sz="900" b="1">
                <a:solidFill>
                  <a:schemeClr val="dk2"/>
                </a:solidFill>
              </a:defRPr>
            </a:lvl5pPr>
            <a:lvl6pPr lvl="5" algn="r">
              <a:buNone/>
              <a:defRPr sz="900" b="1">
                <a:solidFill>
                  <a:schemeClr val="dk2"/>
                </a:solidFill>
              </a:defRPr>
            </a:lvl6pPr>
            <a:lvl7pPr lvl="6" algn="r">
              <a:buNone/>
              <a:defRPr sz="900" b="1">
                <a:solidFill>
                  <a:schemeClr val="dk2"/>
                </a:solidFill>
              </a:defRPr>
            </a:lvl7pPr>
            <a:lvl8pPr lvl="7" algn="r">
              <a:buNone/>
              <a:defRPr sz="900" b="1">
                <a:solidFill>
                  <a:schemeClr val="dk2"/>
                </a:solidFill>
              </a:defRPr>
            </a:lvl8pPr>
            <a:lvl9pPr lvl="8" algn="r">
              <a:buNone/>
              <a:defRPr sz="900" b="1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975" y="67825"/>
            <a:ext cx="484968" cy="572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e.rosales24@uniandes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0" y="922550"/>
            <a:ext cx="9144000" cy="8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/>
              <a:t>Estructura de Datos y Algoritmos</a:t>
            </a:r>
            <a:endParaRPr sz="4000"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0" y="3138925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/>
              <a:t>Eduardo Rosales</a:t>
            </a:r>
            <a:endParaRPr sz="2000" b="1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u="sng">
                <a:solidFill>
                  <a:schemeClr val="hlink"/>
                </a:solidFill>
                <a:hlinkClick r:id="rId3"/>
              </a:rPr>
              <a:t>ee.rosales24@uniandes.edu.co</a:t>
            </a:r>
            <a:r>
              <a:rPr lang="es-419" sz="2000"/>
              <a:t> </a:t>
            </a:r>
            <a:endParaRPr sz="2000"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0" y="2058525"/>
            <a:ext cx="91440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dirty="0"/>
              <a:t>Recorridos en Grafos No Dirigidos</a:t>
            </a:r>
            <a:br>
              <a:rPr lang="es-419" sz="3000" dirty="0"/>
            </a:br>
            <a:endParaRPr sz="3000"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0" y="4053325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Departamento de Ingeniería de Sistemas y Computación</a:t>
            </a:r>
            <a:endParaRPr sz="20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/>
              <a:t>Universidad de los Andes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10</a:t>
            </a:fld>
            <a:endParaRPr/>
          </a:p>
        </p:txBody>
      </p:sp>
      <p:sp>
        <p:nvSpPr>
          <p:cNvPr id="118" name="Google Shape;118;p13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3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13"/>
          <p:cNvCxnSpPr>
            <a:stCxn id="118" idx="5"/>
            <a:endCxn id="119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3"/>
          <p:cNvCxnSpPr>
            <a:stCxn id="118" idx="6"/>
            <a:endCxn id="120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3"/>
          <p:cNvCxnSpPr>
            <a:stCxn id="118" idx="7"/>
            <a:endCxn id="121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3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13"/>
          <p:cNvCxnSpPr>
            <a:stCxn id="118" idx="4"/>
            <a:endCxn id="125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3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13"/>
          <p:cNvCxnSpPr>
            <a:stCxn id="127" idx="2"/>
            <a:endCxn id="125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3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13"/>
          <p:cNvCxnSpPr>
            <a:stCxn id="129" idx="2"/>
            <a:endCxn id="127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3"/>
          <p:cNvCxnSpPr>
            <a:stCxn id="129" idx="3"/>
            <a:endCxn id="125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3"/>
          <p:cNvCxnSpPr>
            <a:stCxn id="129" idx="0"/>
            <a:endCxn id="121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33" name="Google Shape;133;p13"/>
          <p:cNvGraphicFramePr/>
          <p:nvPr/>
        </p:nvGraphicFramePr>
        <p:xfrm>
          <a:off x="6353775" y="899450"/>
          <a:ext cx="2534475" cy="2205669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4" name="Google Shape;134;p13"/>
          <p:cNvSpPr txBox="1"/>
          <p:nvPr/>
        </p:nvSpPr>
        <p:spPr>
          <a:xfrm>
            <a:off x="0" y="3840475"/>
            <a:ext cx="51123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Marcar el vértice inicial de visita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ser cualquiera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11</a:t>
            </a:fld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4"/>
          <p:cNvCxnSpPr>
            <a:stCxn id="141" idx="5"/>
            <a:endCxn id="142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4"/>
          <p:cNvCxnSpPr>
            <a:stCxn id="141" idx="6"/>
            <a:endCxn id="143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4"/>
          <p:cNvCxnSpPr>
            <a:stCxn id="141" idx="7"/>
            <a:endCxn id="144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4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14"/>
          <p:cNvCxnSpPr>
            <a:stCxn id="141" idx="4"/>
            <a:endCxn id="148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4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14"/>
          <p:cNvCxnSpPr>
            <a:stCxn id="150" idx="2"/>
            <a:endCxn id="148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4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14"/>
          <p:cNvCxnSpPr>
            <a:stCxn id="152" idx="2"/>
            <a:endCxn id="150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4"/>
          <p:cNvCxnSpPr>
            <a:stCxn id="152" idx="3"/>
            <a:endCxn id="148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4"/>
          <p:cNvCxnSpPr>
            <a:stCxn id="152" idx="0"/>
            <a:endCxn id="144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56" name="Google Shape;156;p14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7" name="Google Shape;157;p14"/>
          <p:cNvSpPr txBox="1"/>
          <p:nvPr/>
        </p:nvSpPr>
        <p:spPr>
          <a:xfrm>
            <a:off x="0" y="3840475"/>
            <a:ext cx="5112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Marcar el vértice inicial de visita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12</a:t>
            </a:fld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15"/>
          <p:cNvCxnSpPr>
            <a:stCxn id="164" idx="5"/>
            <a:endCxn id="165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5"/>
          <p:cNvCxnSpPr>
            <a:stCxn id="164" idx="6"/>
            <a:endCxn id="166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5"/>
          <p:cNvCxnSpPr>
            <a:stCxn id="164" idx="7"/>
            <a:endCxn id="167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15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15"/>
          <p:cNvCxnSpPr>
            <a:stCxn id="164" idx="4"/>
            <a:endCxn id="171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15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15"/>
          <p:cNvCxnSpPr>
            <a:stCxn id="173" idx="2"/>
            <a:endCxn id="171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5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5"/>
          <p:cNvCxnSpPr>
            <a:stCxn id="175" idx="2"/>
            <a:endCxn id="173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5"/>
          <p:cNvCxnSpPr>
            <a:stCxn id="175" idx="3"/>
            <a:endCxn id="171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5"/>
          <p:cNvCxnSpPr>
            <a:stCxn id="175" idx="0"/>
            <a:endCxn id="167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79" name="Google Shape;179;p15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0" name="Google Shape;180;p15"/>
          <p:cNvSpPr txBox="1"/>
          <p:nvPr/>
        </p:nvSpPr>
        <p:spPr>
          <a:xfrm>
            <a:off x="0" y="3840475"/>
            <a:ext cx="56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un vértice adyacente al actual no visitado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visitar el vértice adyacente y marcar como visitado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13</a:t>
            </a:fld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6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16"/>
          <p:cNvCxnSpPr>
            <a:stCxn id="187" idx="5"/>
            <a:endCxn id="188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6"/>
          <p:cNvCxnSpPr>
            <a:stCxn id="187" idx="6"/>
            <a:endCxn id="189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16"/>
          <p:cNvCxnSpPr>
            <a:stCxn id="187" idx="7"/>
            <a:endCxn id="190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16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16"/>
          <p:cNvCxnSpPr>
            <a:stCxn id="187" idx="4"/>
            <a:endCxn id="194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16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16"/>
          <p:cNvCxnSpPr>
            <a:stCxn id="196" idx="2"/>
            <a:endCxn id="194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6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16"/>
          <p:cNvCxnSpPr>
            <a:stCxn id="198" idx="2"/>
            <a:endCxn id="196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16"/>
          <p:cNvCxnSpPr>
            <a:stCxn id="198" idx="3"/>
            <a:endCxn id="194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6"/>
          <p:cNvCxnSpPr>
            <a:stCxn id="198" idx="0"/>
            <a:endCxn id="190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02" name="Google Shape;202;p16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3" name="Google Shape;203;p16"/>
          <p:cNvSpPr txBox="1"/>
          <p:nvPr/>
        </p:nvSpPr>
        <p:spPr>
          <a:xfrm>
            <a:off x="0" y="3840475"/>
            <a:ext cx="56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un vértice adyacente al actual no visitado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visitar el vértice adyacente y marcar como visitado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14</a:t>
            </a:fld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7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7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7"/>
          <p:cNvCxnSpPr>
            <a:stCxn id="210" idx="5"/>
            <a:endCxn id="211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17"/>
          <p:cNvCxnSpPr>
            <a:stCxn id="210" idx="6"/>
            <a:endCxn id="212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17"/>
          <p:cNvCxnSpPr>
            <a:stCxn id="210" idx="7"/>
            <a:endCxn id="213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17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17"/>
          <p:cNvCxnSpPr>
            <a:stCxn id="210" idx="4"/>
            <a:endCxn id="217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7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7"/>
          <p:cNvCxnSpPr>
            <a:stCxn id="219" idx="2"/>
            <a:endCxn id="217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17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17"/>
          <p:cNvCxnSpPr>
            <a:stCxn id="221" idx="2"/>
            <a:endCxn id="219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7"/>
          <p:cNvCxnSpPr>
            <a:stCxn id="221" idx="3"/>
            <a:endCxn id="217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17"/>
          <p:cNvCxnSpPr>
            <a:stCxn id="221" idx="0"/>
            <a:endCxn id="213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25" name="Google Shape;225;p17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6" name="Google Shape;226;p17"/>
          <p:cNvSpPr txBox="1"/>
          <p:nvPr/>
        </p:nvSpPr>
        <p:spPr>
          <a:xfrm>
            <a:off x="0" y="3840475"/>
            <a:ext cx="56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un vértice adyacente al actual no visitado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visitar el vértice adyacente y marcar como visitado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15</a:t>
            </a:fld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18"/>
          <p:cNvCxnSpPr>
            <a:stCxn id="233" idx="5"/>
            <a:endCxn id="234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18"/>
          <p:cNvCxnSpPr>
            <a:stCxn id="233" idx="6"/>
            <a:endCxn id="235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18"/>
          <p:cNvCxnSpPr>
            <a:stCxn id="233" idx="7"/>
            <a:endCxn id="236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18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" name="Google Shape;241;p18"/>
          <p:cNvCxnSpPr>
            <a:stCxn id="233" idx="4"/>
            <a:endCxn id="240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18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p18"/>
          <p:cNvCxnSpPr>
            <a:stCxn id="242" idx="2"/>
            <a:endCxn id="240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18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p18"/>
          <p:cNvCxnSpPr>
            <a:stCxn id="244" idx="2"/>
            <a:endCxn id="242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8"/>
          <p:cNvCxnSpPr>
            <a:stCxn id="244" idx="3"/>
            <a:endCxn id="240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18"/>
          <p:cNvCxnSpPr>
            <a:stCxn id="244" idx="0"/>
            <a:endCxn id="236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48" name="Google Shape;248;p18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9" name="Google Shape;249;p18"/>
          <p:cNvSpPr txBox="1"/>
          <p:nvPr/>
        </p:nvSpPr>
        <p:spPr>
          <a:xfrm>
            <a:off x="0" y="3840475"/>
            <a:ext cx="56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un vértice adyacente al actual no visitado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visitar el vértice adyacente y marcar como visitado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255" name="Google Shape;255;p19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16</a:t>
            </a:fld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19"/>
          <p:cNvCxnSpPr>
            <a:stCxn id="256" idx="5"/>
            <a:endCxn id="257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9"/>
          <p:cNvCxnSpPr>
            <a:stCxn id="256" idx="6"/>
            <a:endCxn id="258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19"/>
          <p:cNvCxnSpPr>
            <a:stCxn id="256" idx="7"/>
            <a:endCxn id="259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19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19"/>
          <p:cNvCxnSpPr>
            <a:stCxn id="256" idx="4"/>
            <a:endCxn id="263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19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19"/>
          <p:cNvCxnSpPr>
            <a:stCxn id="265" idx="2"/>
            <a:endCxn id="263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19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19"/>
          <p:cNvCxnSpPr>
            <a:stCxn id="267" idx="2"/>
            <a:endCxn id="265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19"/>
          <p:cNvCxnSpPr>
            <a:stCxn id="267" idx="3"/>
            <a:endCxn id="263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19"/>
          <p:cNvCxnSpPr>
            <a:stCxn id="267" idx="0"/>
            <a:endCxn id="259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71" name="Google Shape;271;p19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2" name="Google Shape;272;p19"/>
          <p:cNvSpPr txBox="1"/>
          <p:nvPr/>
        </p:nvSpPr>
        <p:spPr>
          <a:xfrm>
            <a:off x="0" y="3840475"/>
            <a:ext cx="568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ya fue visitado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278" name="Google Shape;278;p20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17</a:t>
            </a:fld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0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20"/>
          <p:cNvCxnSpPr>
            <a:stCxn id="279" idx="5"/>
            <a:endCxn id="280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0"/>
          <p:cNvCxnSpPr>
            <a:stCxn id="279" idx="6"/>
            <a:endCxn id="281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0"/>
          <p:cNvCxnSpPr>
            <a:stCxn id="279" idx="7"/>
            <a:endCxn id="282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0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20"/>
          <p:cNvCxnSpPr>
            <a:stCxn id="279" idx="4"/>
            <a:endCxn id="286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20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9" name="Google Shape;289;p20"/>
          <p:cNvCxnSpPr>
            <a:stCxn id="288" idx="2"/>
            <a:endCxn id="286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20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p20"/>
          <p:cNvCxnSpPr>
            <a:stCxn id="290" idx="2"/>
            <a:endCxn id="288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20"/>
          <p:cNvCxnSpPr>
            <a:stCxn id="290" idx="3"/>
            <a:endCxn id="286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0"/>
          <p:cNvCxnSpPr>
            <a:stCxn id="290" idx="0"/>
            <a:endCxn id="282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94" name="Google Shape;294;p20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5" name="Google Shape;295;p20"/>
          <p:cNvSpPr txBox="1"/>
          <p:nvPr/>
        </p:nvSpPr>
        <p:spPr>
          <a:xfrm>
            <a:off x="0" y="3840475"/>
            <a:ext cx="56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vértices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devolverse al anterior y escoger otro vértice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18</a:t>
            </a:fld>
            <a:endParaRPr/>
          </a:p>
        </p:txBody>
      </p:sp>
      <p:sp>
        <p:nvSpPr>
          <p:cNvPr id="302" name="Google Shape;302;p21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1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1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p21"/>
          <p:cNvCxnSpPr>
            <a:stCxn id="302" idx="5"/>
            <a:endCxn id="303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1"/>
          <p:cNvCxnSpPr>
            <a:stCxn id="302" idx="6"/>
            <a:endCxn id="304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21"/>
          <p:cNvCxnSpPr>
            <a:stCxn id="302" idx="7"/>
            <a:endCxn id="305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21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0" name="Google Shape;310;p21"/>
          <p:cNvCxnSpPr>
            <a:stCxn id="302" idx="4"/>
            <a:endCxn id="309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21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p21"/>
          <p:cNvCxnSpPr>
            <a:stCxn id="311" idx="2"/>
            <a:endCxn id="309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21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21"/>
          <p:cNvCxnSpPr>
            <a:stCxn id="313" idx="2"/>
            <a:endCxn id="311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1"/>
          <p:cNvCxnSpPr>
            <a:stCxn id="313" idx="3"/>
            <a:endCxn id="309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1"/>
          <p:cNvCxnSpPr>
            <a:stCxn id="313" idx="0"/>
            <a:endCxn id="305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17" name="Google Shape;317;p21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8" name="Google Shape;318;p21"/>
          <p:cNvSpPr txBox="1"/>
          <p:nvPr/>
        </p:nvSpPr>
        <p:spPr>
          <a:xfrm>
            <a:off x="0" y="3840475"/>
            <a:ext cx="56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vértices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devolverse al anterior y escoger otro vértice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324" name="Google Shape;324;p22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19</a:t>
            </a:fld>
            <a:endParaRPr/>
          </a:p>
        </p:txBody>
      </p:sp>
      <p:sp>
        <p:nvSpPr>
          <p:cNvPr id="325" name="Google Shape;325;p22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2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2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9" name="Google Shape;329;p22"/>
          <p:cNvCxnSpPr>
            <a:stCxn id="325" idx="5"/>
            <a:endCxn id="326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22"/>
          <p:cNvCxnSpPr>
            <a:stCxn id="325" idx="6"/>
            <a:endCxn id="327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22"/>
          <p:cNvCxnSpPr>
            <a:stCxn id="325" idx="7"/>
            <a:endCxn id="328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2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22"/>
          <p:cNvCxnSpPr>
            <a:stCxn id="325" idx="4"/>
            <a:endCxn id="332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2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Google Shape;335;p22"/>
          <p:cNvCxnSpPr>
            <a:stCxn id="334" idx="2"/>
            <a:endCxn id="332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22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7" name="Google Shape;337;p22"/>
          <p:cNvCxnSpPr>
            <a:stCxn id="336" idx="2"/>
            <a:endCxn id="334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2"/>
          <p:cNvCxnSpPr>
            <a:stCxn id="336" idx="3"/>
            <a:endCxn id="332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22"/>
          <p:cNvCxnSpPr>
            <a:stCxn id="336" idx="0"/>
            <a:endCxn id="328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40" name="Google Shape;340;p22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1" name="Google Shape;341;p22"/>
          <p:cNvSpPr txBox="1"/>
          <p:nvPr/>
        </p:nvSpPr>
        <p:spPr>
          <a:xfrm>
            <a:off x="0" y="3840475"/>
            <a:ext cx="56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vértices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devolverse al anterior y escoger otro vértice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/>
              <a:t>Grafo dirigido</a:t>
            </a:r>
            <a:r>
              <a:rPr lang="es-419">
                <a:solidFill>
                  <a:srgbClr val="0000FF"/>
                </a:solidFill>
              </a:rPr>
              <a:t> </a:t>
            </a:r>
            <a:r>
              <a:rPr lang="es-419"/>
              <a:t>(digraph: acrónimo de</a:t>
            </a:r>
            <a:r>
              <a:rPr lang="es-419">
                <a:solidFill>
                  <a:srgbClr val="0000FF"/>
                </a:solidFill>
              </a:rPr>
              <a:t> </a:t>
            </a:r>
            <a:r>
              <a:rPr lang="es-419"/>
              <a:t>Directed Graph)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Las aristas tienen dirección</a:t>
            </a:r>
            <a:endParaRPr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>
                <a:solidFill>
                  <a:srgbClr val="0000FF"/>
                </a:solidFill>
              </a:rPr>
              <a:t>Grafo no dirigido</a:t>
            </a:r>
            <a:endParaRPr>
              <a:solidFill>
                <a:srgbClr val="0000FF"/>
              </a:solidFill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Las aristas no tienen dirección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Grafos - Terminología (Repaso)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401" y="1262738"/>
            <a:ext cx="3881574" cy="35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25" y="2357175"/>
            <a:ext cx="2892000" cy="136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75" y="3774178"/>
            <a:ext cx="2892000" cy="136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347" name="Google Shape;347;p23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20</a:t>
            </a:fld>
            <a:endParaRPr/>
          </a:p>
        </p:txBody>
      </p:sp>
      <p:sp>
        <p:nvSpPr>
          <p:cNvPr id="348" name="Google Shape;348;p23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3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3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3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23"/>
          <p:cNvCxnSpPr>
            <a:stCxn id="348" idx="5"/>
            <a:endCxn id="349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23"/>
          <p:cNvCxnSpPr>
            <a:stCxn id="348" idx="6"/>
            <a:endCxn id="350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3"/>
          <p:cNvCxnSpPr>
            <a:stCxn id="348" idx="7"/>
            <a:endCxn id="351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23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23"/>
          <p:cNvCxnSpPr>
            <a:stCxn id="348" idx="4"/>
            <a:endCxn id="355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23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8" name="Google Shape;358;p23"/>
          <p:cNvCxnSpPr>
            <a:stCxn id="357" idx="2"/>
            <a:endCxn id="355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23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0" name="Google Shape;360;p23"/>
          <p:cNvCxnSpPr>
            <a:stCxn id="359" idx="2"/>
            <a:endCxn id="357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23"/>
          <p:cNvCxnSpPr>
            <a:stCxn id="359" idx="3"/>
            <a:endCxn id="355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23"/>
          <p:cNvCxnSpPr>
            <a:stCxn id="359" idx="0"/>
            <a:endCxn id="351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63" name="Google Shape;363;p23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4" name="Google Shape;364;p23"/>
          <p:cNvSpPr txBox="1"/>
          <p:nvPr/>
        </p:nvSpPr>
        <p:spPr>
          <a:xfrm>
            <a:off x="0" y="3840475"/>
            <a:ext cx="56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vértices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devolverse al anterior y escoger otro vértice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21</a:t>
            </a:fld>
            <a:endParaRPr/>
          </a:p>
        </p:txBody>
      </p:sp>
      <p:sp>
        <p:nvSpPr>
          <p:cNvPr id="371" name="Google Shape;371;p24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4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4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4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24"/>
          <p:cNvCxnSpPr>
            <a:stCxn id="371" idx="5"/>
            <a:endCxn id="372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24"/>
          <p:cNvCxnSpPr>
            <a:stCxn id="371" idx="6"/>
            <a:endCxn id="373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24"/>
          <p:cNvCxnSpPr>
            <a:stCxn id="371" idx="7"/>
            <a:endCxn id="374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24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24"/>
          <p:cNvCxnSpPr>
            <a:stCxn id="371" idx="4"/>
            <a:endCxn id="378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24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p24"/>
          <p:cNvCxnSpPr>
            <a:stCxn id="380" idx="2"/>
            <a:endCxn id="378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24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p24"/>
          <p:cNvCxnSpPr>
            <a:stCxn id="382" idx="2"/>
            <a:endCxn id="380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24"/>
          <p:cNvCxnSpPr>
            <a:stCxn id="382" idx="3"/>
            <a:endCxn id="378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24"/>
          <p:cNvCxnSpPr>
            <a:stCxn id="382" idx="0"/>
            <a:endCxn id="374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86" name="Google Shape;386;p24"/>
          <p:cNvGraphicFramePr/>
          <p:nvPr/>
        </p:nvGraphicFramePr>
        <p:xfrm>
          <a:off x="6353775" y="899450"/>
          <a:ext cx="2534475" cy="22016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Marcados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100">
                          <a:solidFill>
                            <a:srgbClr val="3F51B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87" name="Google Shape;387;p24"/>
          <p:cNvSpPr txBox="1"/>
          <p:nvPr/>
        </p:nvSpPr>
        <p:spPr>
          <a:xfrm>
            <a:off x="0" y="3840475"/>
            <a:ext cx="5682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vértices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devolverse al anterior y escoger otro vértice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dirty="0"/>
              <a:t>DFS </a:t>
            </a:r>
            <a:r>
              <a:rPr lang="es-419" u="sng" dirty="0"/>
              <a:t>no</a:t>
            </a:r>
            <a:r>
              <a:rPr lang="es-419" dirty="0"/>
              <a:t> garantiza optimalidad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No garantiza encontrar el camino más corto o el camino óptimo entre dos vértices</a:t>
            </a:r>
            <a:endParaRPr dirty="0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dirty="0"/>
              <a:t>¿Qué complejidad tiene encontrar un camino entre dos nodos, una vez hecho un DFS?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Una vez construido el DFS (el árbol de recorrido)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Se puede verificar si un vértice está conectado (longitud 1) a otro en</a:t>
            </a:r>
            <a:endParaRPr dirty="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dirty="0"/>
              <a:t>O(1)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Y se puede verificar que existe un camino entre un vértice y otro en</a:t>
            </a:r>
            <a:endParaRPr dirty="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dirty="0"/>
              <a:t>O(V + E)</a:t>
            </a:r>
            <a:endParaRPr dirty="0"/>
          </a:p>
          <a:p>
            <a:pPr marL="2286000" lvl="4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sz="1700" dirty="0"/>
              <a:t>Donde V es el número de vértices y E es el número de aristas</a:t>
            </a:r>
            <a:endParaRPr sz="1700" dirty="0"/>
          </a:p>
          <a:p>
            <a:pPr marL="2743200" lvl="5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sz="1700" dirty="0"/>
              <a:t>Esto es, se depende linealmente del tamaño del grafo </a:t>
            </a:r>
            <a:endParaRPr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DFS - Optimalidad y Complejidad Temporal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 dirigido, ¿cuál de los siguientes sería un recorrido DFS válido, iniciando desde G?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E F D C B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B E D C F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B C D E F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F E B C D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indent="0">
              <a:lnSpc>
                <a:spcPct val="150000"/>
              </a:lnSpc>
              <a:buNone/>
            </a:pPr>
            <a:r>
              <a:rPr lang="es-419" sz="1700" b="1" dirty="0"/>
              <a:t>Nota: </a:t>
            </a:r>
            <a:r>
              <a:rPr lang="es-419" sz="1700" dirty="0"/>
              <a:t>Al tratarse de un grafo dirigido se debe </a:t>
            </a:r>
          </a:p>
          <a:p>
            <a:pPr marL="120650" indent="0">
              <a:lnSpc>
                <a:spcPct val="150000"/>
              </a:lnSpc>
              <a:buNone/>
            </a:pPr>
            <a:r>
              <a:rPr lang="es-419" dirty="0"/>
              <a:t>respetar la restricción de dirección en la navegación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1 - DFS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7FAE0-9E2F-6B8F-0400-1B7ACBFB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942" y="1594126"/>
            <a:ext cx="2693394" cy="2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6B4676-1543-598D-E82A-B384C2B2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39" y="1539376"/>
            <a:ext cx="2554200" cy="2322000"/>
          </a:xfrm>
          <a:prstGeom prst="rect">
            <a:avLst/>
          </a:prstGeom>
        </p:spPr>
      </p:pic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 dirigido, ¿cuál de los siguientes sería un recorrido DFS válido, iniciando desde G?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E F D C B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B E D C F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b="1" dirty="0"/>
              <a:t>G A B C D E F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F E B C D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indent="0">
              <a:lnSpc>
                <a:spcPct val="150000"/>
              </a:lnSpc>
              <a:buNone/>
            </a:pPr>
            <a:r>
              <a:rPr lang="es-419" sz="1700" b="1" dirty="0"/>
              <a:t>Nota: </a:t>
            </a:r>
            <a:r>
              <a:rPr lang="es-419" sz="1700" dirty="0"/>
              <a:t>Al tratarse de un grafo dirigido se debe </a:t>
            </a:r>
          </a:p>
          <a:p>
            <a:pPr marL="120650" indent="0">
              <a:lnSpc>
                <a:spcPct val="150000"/>
              </a:lnSpc>
              <a:buNone/>
            </a:pPr>
            <a:r>
              <a:rPr lang="es-419" dirty="0"/>
              <a:t>respetar la restricción de dirección en la navegación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1 – DFS - Solución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672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grafo, ¿cuál de los siguientes sería un recorrido DFS válido, iniciando desde 5?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5 3 4 6 1 2 7 8 9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5 3 1 4 2 6 8 9 7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5 3 1 2 4 6 8 7 9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5 3 1 2 4 6 8 9 7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2 - DFS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ED840-487B-F69F-C0E8-FA464DCB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34" y="1416331"/>
            <a:ext cx="4019803" cy="24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98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grafo, ¿cuál de los siguientes sería un recorrido DFS válido, iniciando desde 5?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5 3 4 6 1 2 7 8 9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5 3 1 4 2 6 8 9 7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5 3 1 2 4 6 8 7 9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b="1" dirty="0"/>
              <a:t>5 3 1 2 4 6 8 9 7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2 – DFS - Solución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0BC58-968E-3197-6BB4-2CFC4780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544" y="1354950"/>
            <a:ext cx="3847176" cy="24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67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grafo, ¿cuál de los siguientes sería un recorrido DFS válido, iniciando desde 9?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9 7 4 2 5 3 1 6 8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9 7 8 5 6 3 1 2 4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9 7 4 2 1 3 5 6 8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9 8 7 4 2 5 3 1 6</a:t>
            </a:r>
          </a:p>
          <a:p>
            <a:pPr marL="577850" lvl="1" indent="0">
              <a:lnSpc>
                <a:spcPct val="10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3 - DFS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ED840-487B-F69F-C0E8-FA464DCB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34" y="1416331"/>
            <a:ext cx="4019803" cy="24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94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grafo, ¿cuál de los siguientes sería un recorrido DFS válido, iniciando desde 9?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9 7 4 2 5 3 1 6 8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9 7 8 5 6 3 1 2 4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b="1" dirty="0"/>
              <a:t>9 7 4 2 1 3 5 6 8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9 8 7 4 2 5 3 1 6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3 – DFS - Solución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5ECF1-CB00-C1A2-EDC1-E61370A2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729" y="1354950"/>
            <a:ext cx="3847176" cy="24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08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900" b="1"/>
              <a:t>Breadth-First Search - BFS</a:t>
            </a:r>
            <a:endParaRPr sz="1900" b="1"/>
          </a:p>
        </p:txBody>
      </p:sp>
      <p:sp>
        <p:nvSpPr>
          <p:cNvPr id="400" name="Google Shape;400;p26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900" dirty="0"/>
              <a:t>Estudiemos dos algoritmos usados para el recorrido de grafos no dirigidos…</a:t>
            </a:r>
            <a:endParaRPr sz="1900"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>
                <a:solidFill>
                  <a:srgbClr val="0000FF"/>
                </a:solidFill>
              </a:rPr>
              <a:t>BFS</a:t>
            </a:r>
            <a:endParaRPr>
              <a:solidFill>
                <a:srgbClr val="0000FF"/>
              </a:solidFill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Algoritmo de búsqueda que recorre un grafo de manera amplia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Comienza desde un vértice arbitrario 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Y explora los vértices vecinos antes de profundizar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Se implementa generalmente usando una cola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No es recursivo, es un </a:t>
            </a:r>
            <a:r>
              <a:rPr lang="es-419" b="1"/>
              <a:t>algoritmo iterativo</a:t>
            </a:r>
            <a:endParaRPr b="1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Resultados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Los vértices visitados forman un árbol de recorrido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Aplicaciones comunes: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Encontrar todos los vértices conectados a un vértice origen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Encontrar el camino </a:t>
            </a:r>
            <a:r>
              <a:rPr lang="es-419" u="sng"/>
              <a:t>más corto</a:t>
            </a:r>
            <a:r>
              <a:rPr lang="es-419"/>
              <a:t> entre dos vértices</a:t>
            </a:r>
            <a:endParaRPr/>
          </a:p>
        </p:txBody>
      </p:sp>
      <p:sp>
        <p:nvSpPr>
          <p:cNvPr id="406" name="Google Shape;406;p27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Búsqueda en lo Ancho - Breadth-First Search</a:t>
            </a:r>
            <a:endParaRPr/>
          </a:p>
        </p:txBody>
      </p:sp>
      <p:sp>
        <p:nvSpPr>
          <p:cNvPr id="407" name="Google Shape;407;p27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>
                <a:solidFill>
                  <a:srgbClr val="0000FF"/>
                </a:solidFill>
              </a:rPr>
              <a:t>Algoritmo BFS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El vértice inicial, es cualquier nodo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Visitar los nodos adyacentes al nodo actual que aún no han sido visitados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Marca los nodos visitados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A medida que se visita nodos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Marcarlos como visitados 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Insertar los nodos visitados en una cola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Agregar el nodo visitado a una cola para procesarlo más adelante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Si no hay nodos adyacentes sin visitar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Retirar el primer nodo de la cola y continuar con el siguiente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Se termina cuando la cola queda vacía</a:t>
            </a:r>
            <a:endParaRPr/>
          </a:p>
        </p:txBody>
      </p:sp>
      <p:sp>
        <p:nvSpPr>
          <p:cNvPr id="413" name="Google Shape;413;p28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Búsqueda en lo Ancho - Breadth-First Search</a:t>
            </a:r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>
                <a:solidFill>
                  <a:srgbClr val="0000FF"/>
                </a:solidFill>
              </a:rPr>
              <a:t>Algoritmo BFS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Análogo a un grupo de exploradores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Exploran en todas las direcciones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Cada uno desenrolla su propia cuerda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Cuando se necesita explorar más de un pasaje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Imaginamos que los exploradores se separan</a:t>
            </a:r>
            <a:endParaRPr/>
          </a:p>
          <a:p>
            <a:pPr marL="2286000" lvl="4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sz="1700"/>
              <a:t> Para explorar todas las rutas</a:t>
            </a:r>
            <a:endParaRPr sz="170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Cuando dos grupos de exploradores se encuentran</a:t>
            </a:r>
            <a:endParaRPr/>
          </a:p>
          <a:p>
            <a:pPr marL="2286000" lvl="4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sz="1700"/>
              <a:t>Unen sus fuerzas (usando la cuerda sostenida por el que llega primero)</a:t>
            </a:r>
            <a:endParaRPr sz="1700"/>
          </a:p>
        </p:txBody>
      </p:sp>
      <p:sp>
        <p:nvSpPr>
          <p:cNvPr id="420" name="Google Shape;420;p29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Búsqueda en lo Ancho - Breadth-First Search</a:t>
            </a:r>
            <a:endParaRPr/>
          </a:p>
        </p:txBody>
      </p:sp>
      <p:sp>
        <p:nvSpPr>
          <p:cNvPr id="421" name="Google Shape;421;p29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32</a:t>
            </a:fld>
            <a:endParaRPr/>
          </a:p>
        </p:txBody>
      </p:sp>
      <p:pic>
        <p:nvPicPr>
          <p:cNvPr id="422" name="Google Shape;422;p29"/>
          <p:cNvPicPr preferRelativeResize="0"/>
          <p:nvPr/>
        </p:nvPicPr>
        <p:blipFill rotWithShape="1">
          <a:blip r:embed="rId3">
            <a:alphaModFix/>
          </a:blip>
          <a:srcRect b="16317"/>
          <a:stretch/>
        </p:blipFill>
        <p:spPr>
          <a:xfrm>
            <a:off x="5853358" y="751975"/>
            <a:ext cx="3278000" cy="21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Google Shape;427;p30"/>
          <p:cNvCxnSpPr>
            <a:stCxn id="428" idx="7"/>
            <a:endCxn id="429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p30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431" name="Google Shape;431;p30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33</a:t>
            </a:fld>
            <a:endParaRPr/>
          </a:p>
        </p:txBody>
      </p:sp>
      <p:sp>
        <p:nvSpPr>
          <p:cNvPr id="432" name="Google Shape;432;p30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0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p30"/>
          <p:cNvCxnSpPr>
            <a:stCxn id="432" idx="5"/>
            <a:endCxn id="433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30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30"/>
          <p:cNvCxnSpPr>
            <a:stCxn id="432" idx="6"/>
            <a:endCxn id="428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" name="Google Shape;436;p30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7" name="Google Shape;437;p30"/>
          <p:cNvCxnSpPr>
            <a:stCxn id="432" idx="4"/>
            <a:endCxn id="436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30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8" name="Google Shape;438;p30"/>
          <p:cNvCxnSpPr>
            <a:stCxn id="429" idx="2"/>
            <a:endCxn id="436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30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0" name="Google Shape;440;p30"/>
          <p:cNvCxnSpPr>
            <a:stCxn id="439" idx="2"/>
            <a:endCxn id="429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0"/>
          <p:cNvCxnSpPr>
            <a:stCxn id="439" idx="0"/>
            <a:endCxn id="428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30"/>
          <p:cNvSpPr txBox="1">
            <a:spLocks noGrp="1"/>
          </p:cNvSpPr>
          <p:nvPr>
            <p:ph type="body" idx="1"/>
          </p:nvPr>
        </p:nvSpPr>
        <p:spPr>
          <a:xfrm>
            <a:off x="5107500" y="695275"/>
            <a:ext cx="40365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/>
              <a:t>Observaciones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Se trata de un sólo grafo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Es no dirigido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Es cíclico</a:t>
            </a:r>
            <a:endParaRPr/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cxnSp>
        <p:nvCxnSpPr>
          <p:cNvPr id="443" name="Google Shape;443;p30"/>
          <p:cNvCxnSpPr>
            <a:stCxn id="428" idx="3"/>
            <a:endCxn id="433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8" name="Google Shape;448;p31"/>
          <p:cNvCxnSpPr>
            <a:stCxn id="449" idx="7"/>
            <a:endCxn id="450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31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452" name="Google Shape;452;p31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34</a:t>
            </a:fld>
            <a:endParaRPr/>
          </a:p>
        </p:txBody>
      </p:sp>
      <p:sp>
        <p:nvSpPr>
          <p:cNvPr id="453" name="Google Shape;453;p31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5" name="Google Shape;455;p31"/>
          <p:cNvCxnSpPr>
            <a:stCxn id="453" idx="5"/>
            <a:endCxn id="454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" name="Google Shape;449;p31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31"/>
          <p:cNvCxnSpPr>
            <a:stCxn id="453" idx="6"/>
            <a:endCxn id="449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31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31"/>
          <p:cNvCxnSpPr>
            <a:stCxn id="453" idx="4"/>
            <a:endCxn id="457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31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Google Shape;459;p31"/>
          <p:cNvCxnSpPr>
            <a:stCxn id="450" idx="2"/>
            <a:endCxn id="457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p31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31"/>
          <p:cNvCxnSpPr>
            <a:stCxn id="460" idx="2"/>
            <a:endCxn id="450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31"/>
          <p:cNvCxnSpPr>
            <a:stCxn id="460" idx="0"/>
            <a:endCxn id="449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31"/>
          <p:cNvCxnSpPr>
            <a:stCxn id="449" idx="3"/>
            <a:endCxn id="454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31"/>
          <p:cNvSpPr txBox="1"/>
          <p:nvPr/>
        </p:nvSpPr>
        <p:spPr>
          <a:xfrm>
            <a:off x="0" y="3840475"/>
            <a:ext cx="51123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Marcar el vértice inicial de visita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ser cualquiera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65" name="Google Shape;465;p31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p32"/>
          <p:cNvCxnSpPr>
            <a:stCxn id="471" idx="7"/>
            <a:endCxn id="472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32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35</a:t>
            </a:fld>
            <a:endParaRPr/>
          </a:p>
        </p:txBody>
      </p:sp>
      <p:sp>
        <p:nvSpPr>
          <p:cNvPr id="475" name="Google Shape;475;p32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2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Google Shape;477;p32"/>
          <p:cNvCxnSpPr>
            <a:stCxn id="475" idx="5"/>
            <a:endCxn id="476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32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8" name="Google Shape;478;p32"/>
          <p:cNvCxnSpPr>
            <a:stCxn id="475" idx="6"/>
            <a:endCxn id="471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32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32"/>
          <p:cNvCxnSpPr>
            <a:stCxn id="475" idx="4"/>
            <a:endCxn id="479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32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32"/>
          <p:cNvCxnSpPr>
            <a:stCxn id="472" idx="2"/>
            <a:endCxn id="479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2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3" name="Google Shape;483;p32"/>
          <p:cNvCxnSpPr>
            <a:stCxn id="482" idx="2"/>
            <a:endCxn id="472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32"/>
          <p:cNvCxnSpPr>
            <a:stCxn id="482" idx="0"/>
            <a:endCxn id="471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32"/>
          <p:cNvCxnSpPr>
            <a:stCxn id="471" idx="3"/>
            <a:endCxn id="476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32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los nodos visitados en una cola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el nodo visitado a una cola para procesarlo más adelante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7" name="Google Shape;487;p32"/>
          <p:cNvGraphicFramePr/>
          <p:nvPr/>
        </p:nvGraphicFramePr>
        <p:xfrm>
          <a:off x="6087975" y="899450"/>
          <a:ext cx="28002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93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88" name="Google Shape;488;p32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9" name="Google Shape;489;p32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p33"/>
          <p:cNvCxnSpPr>
            <a:stCxn id="495" idx="7"/>
            <a:endCxn id="496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33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36</a:t>
            </a:fld>
            <a:endParaRPr/>
          </a:p>
        </p:txBody>
      </p:sp>
      <p:sp>
        <p:nvSpPr>
          <p:cNvPr id="499" name="Google Shape;499;p33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3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1" name="Google Shape;501;p33"/>
          <p:cNvCxnSpPr>
            <a:stCxn id="499" idx="5"/>
            <a:endCxn id="500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" name="Google Shape;495;p33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2" name="Google Shape;502;p33"/>
          <p:cNvCxnSpPr>
            <a:stCxn id="499" idx="6"/>
            <a:endCxn id="495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3" name="Google Shape;503;p33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4" name="Google Shape;504;p33"/>
          <p:cNvCxnSpPr>
            <a:stCxn id="499" idx="4"/>
            <a:endCxn id="503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33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33"/>
          <p:cNvCxnSpPr>
            <a:stCxn id="496" idx="2"/>
            <a:endCxn id="503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3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7" name="Google Shape;507;p33"/>
          <p:cNvCxnSpPr>
            <a:stCxn id="506" idx="2"/>
            <a:endCxn id="496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33"/>
          <p:cNvCxnSpPr>
            <a:stCxn id="506" idx="0"/>
            <a:endCxn id="495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3"/>
          <p:cNvCxnSpPr>
            <a:stCxn id="495" idx="3"/>
            <a:endCxn id="500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33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Visitar los nodos adyacentes al nodo actual que aún no han sido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 los nodos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1" name="Google Shape;511;p33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oogle Shape;516;p34"/>
          <p:cNvCxnSpPr>
            <a:stCxn id="517" idx="7"/>
            <a:endCxn id="518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520" name="Google Shape;520;p34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37</a:t>
            </a:fld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34"/>
          <p:cNvCxnSpPr>
            <a:stCxn id="521" idx="5"/>
            <a:endCxn id="522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4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4" name="Google Shape;524;p34"/>
          <p:cNvCxnSpPr>
            <a:stCxn id="521" idx="6"/>
            <a:endCxn id="517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4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p34"/>
          <p:cNvCxnSpPr>
            <a:stCxn id="521" idx="4"/>
            <a:endCxn id="525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34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Google Shape;527;p34"/>
          <p:cNvCxnSpPr>
            <a:stCxn id="518" idx="2"/>
            <a:endCxn id="525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p34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p34"/>
          <p:cNvCxnSpPr>
            <a:stCxn id="528" idx="2"/>
            <a:endCxn id="518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34"/>
          <p:cNvCxnSpPr>
            <a:stCxn id="528" idx="0"/>
            <a:endCxn id="517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4"/>
          <p:cNvCxnSpPr>
            <a:stCxn id="517" idx="3"/>
            <a:endCxn id="522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34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los nodos visitados en una cola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el nodo visitado a una cola para procesarlo más adelante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3" name="Google Shape;533;p34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34" name="Google Shape;534;p34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5" name="Google Shape;535;p34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0" name="Google Shape;540;p35"/>
          <p:cNvCxnSpPr>
            <a:stCxn id="541" idx="7"/>
            <a:endCxn id="542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3" name="Google Shape;543;p3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544" name="Google Shape;544;p3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38</a:t>
            </a:fld>
            <a:endParaRPr/>
          </a:p>
        </p:txBody>
      </p:sp>
      <p:sp>
        <p:nvSpPr>
          <p:cNvPr id="545" name="Google Shape;545;p35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5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7" name="Google Shape;547;p35"/>
          <p:cNvCxnSpPr>
            <a:stCxn id="545" idx="5"/>
            <a:endCxn id="546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p35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8" name="Google Shape;548;p35"/>
          <p:cNvCxnSpPr>
            <a:stCxn id="545" idx="6"/>
            <a:endCxn id="541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35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Google Shape;550;p35"/>
          <p:cNvCxnSpPr>
            <a:stCxn id="545" idx="4"/>
            <a:endCxn id="549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35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1" name="Google Shape;551;p35"/>
          <p:cNvCxnSpPr>
            <a:stCxn id="542" idx="2"/>
            <a:endCxn id="549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35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3" name="Google Shape;553;p35"/>
          <p:cNvCxnSpPr>
            <a:stCxn id="552" idx="2"/>
            <a:endCxn id="542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35"/>
          <p:cNvCxnSpPr>
            <a:stCxn id="552" idx="0"/>
            <a:endCxn id="541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41" idx="3"/>
            <a:endCxn id="546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5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Visitar los nodos adyacentes al nodo actual que aún no han sido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 los nodos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7" name="Google Shape;557;p35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36"/>
          <p:cNvCxnSpPr>
            <a:stCxn id="563" idx="7"/>
            <a:endCxn id="564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6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566" name="Google Shape;566;p36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39</a:t>
            </a:fld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6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9" name="Google Shape;569;p36"/>
          <p:cNvCxnSpPr>
            <a:stCxn id="567" idx="5"/>
            <a:endCxn id="568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36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0" name="Google Shape;570;p36"/>
          <p:cNvCxnSpPr>
            <a:stCxn id="567" idx="6"/>
            <a:endCxn id="563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36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" name="Google Shape;572;p36"/>
          <p:cNvCxnSpPr>
            <a:stCxn id="567" idx="4"/>
            <a:endCxn id="571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6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" name="Google Shape;573;p36"/>
          <p:cNvCxnSpPr>
            <a:stCxn id="564" idx="2"/>
            <a:endCxn id="571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6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5" name="Google Shape;575;p36"/>
          <p:cNvCxnSpPr>
            <a:stCxn id="574" idx="2"/>
            <a:endCxn id="564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36"/>
          <p:cNvCxnSpPr>
            <a:stCxn id="574" idx="0"/>
            <a:endCxn id="563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7" name="Google Shape;577;p36"/>
          <p:cNvCxnSpPr>
            <a:stCxn id="563" idx="3"/>
            <a:endCxn id="568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578" name="Google Shape;578;p36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9" name="Google Shape;579;p36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los nodos visitados en una cola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el nodo visitado a una cola para procesarlo más adelante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0" name="Google Shape;580;p36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1" name="Google Shape;581;p36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900" b="1" dirty="0"/>
              <a:t>Depth-First Search - DFS</a:t>
            </a:r>
            <a:endParaRPr sz="1900" b="1"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6" name="Google Shape;586;p37"/>
          <p:cNvCxnSpPr>
            <a:stCxn id="587" idx="7"/>
            <a:endCxn id="588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7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590" name="Google Shape;590;p37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40</a:t>
            </a:fld>
            <a:endParaRPr/>
          </a:p>
        </p:txBody>
      </p:sp>
      <p:sp>
        <p:nvSpPr>
          <p:cNvPr id="591" name="Google Shape;591;p37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7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3" name="Google Shape;593;p37"/>
          <p:cNvCxnSpPr>
            <a:stCxn id="591" idx="5"/>
            <a:endCxn id="592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7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37"/>
          <p:cNvCxnSpPr>
            <a:stCxn id="591" idx="6"/>
            <a:endCxn id="587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37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37"/>
          <p:cNvCxnSpPr>
            <a:stCxn id="591" idx="4"/>
            <a:endCxn id="595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7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7" name="Google Shape;597;p37"/>
          <p:cNvCxnSpPr>
            <a:stCxn id="588" idx="2"/>
            <a:endCxn id="595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37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9" name="Google Shape;599;p37"/>
          <p:cNvCxnSpPr>
            <a:stCxn id="598" idx="2"/>
            <a:endCxn id="588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7"/>
          <p:cNvCxnSpPr>
            <a:stCxn id="598" idx="0"/>
            <a:endCxn id="587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37"/>
          <p:cNvCxnSpPr>
            <a:stCxn id="587" idx="3"/>
            <a:endCxn id="592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37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Visitar los nodos adyacentes al nodo actual que aún no han sido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 los nodos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3" name="Google Shape;603;p37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38"/>
          <p:cNvCxnSpPr>
            <a:stCxn id="609" idx="7"/>
            <a:endCxn id="610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8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612" name="Google Shape;612;p38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41</a:t>
            </a:fld>
            <a:endParaRPr/>
          </a:p>
        </p:txBody>
      </p:sp>
      <p:sp>
        <p:nvSpPr>
          <p:cNvPr id="613" name="Google Shape;613;p38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8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5" name="Google Shape;615;p38"/>
          <p:cNvCxnSpPr>
            <a:stCxn id="613" idx="5"/>
            <a:endCxn id="614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8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6" name="Google Shape;616;p38"/>
          <p:cNvCxnSpPr>
            <a:stCxn id="613" idx="6"/>
            <a:endCxn id="609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p38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8" name="Google Shape;618;p38"/>
          <p:cNvCxnSpPr>
            <a:stCxn id="613" idx="4"/>
            <a:endCxn id="617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0" name="Google Shape;610;p38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38"/>
          <p:cNvCxnSpPr>
            <a:stCxn id="610" idx="2"/>
            <a:endCxn id="617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38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38"/>
          <p:cNvCxnSpPr>
            <a:stCxn id="620" idx="2"/>
            <a:endCxn id="610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38"/>
          <p:cNvCxnSpPr>
            <a:stCxn id="620" idx="0"/>
            <a:endCxn id="609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8"/>
          <p:cNvCxnSpPr>
            <a:stCxn id="609" idx="3"/>
            <a:endCxn id="614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24" name="Google Shape;624;p38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5" name="Google Shape;625;p38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los nodos visitados en una cola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el nodo visitado a una cola para procesarlo más adelante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26" name="Google Shape;626;p38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7" name="Google Shape;627;p38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2" name="Google Shape;632;p39"/>
          <p:cNvCxnSpPr>
            <a:stCxn id="633" idx="7"/>
            <a:endCxn id="634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9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636" name="Google Shape;636;p39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42</a:t>
            </a:fld>
            <a:endParaRPr/>
          </a:p>
        </p:txBody>
      </p:sp>
      <p:sp>
        <p:nvSpPr>
          <p:cNvPr id="637" name="Google Shape;637;p39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9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Google Shape;639;p39"/>
          <p:cNvCxnSpPr>
            <a:stCxn id="637" idx="5"/>
            <a:endCxn id="638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9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0" name="Google Shape;640;p39"/>
          <p:cNvCxnSpPr>
            <a:stCxn id="637" idx="6"/>
            <a:endCxn id="633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39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2" name="Google Shape;642;p39"/>
          <p:cNvCxnSpPr>
            <a:stCxn id="637" idx="4"/>
            <a:endCxn id="641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39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p39"/>
          <p:cNvCxnSpPr>
            <a:stCxn id="634" idx="2"/>
            <a:endCxn id="641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39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5" name="Google Shape;645;p39"/>
          <p:cNvCxnSpPr>
            <a:stCxn id="644" idx="2"/>
            <a:endCxn id="634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39"/>
          <p:cNvCxnSpPr>
            <a:stCxn id="644" idx="0"/>
            <a:endCxn id="633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9"/>
          <p:cNvCxnSpPr>
            <a:stCxn id="633" idx="3"/>
            <a:endCxn id="638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9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9" name="Google Shape;649;p39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50" name="Google Shape;650;p39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51" name="Google Shape;651;p39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" name="Google Shape;652;p39"/>
          <p:cNvSpPr/>
          <p:nvPr/>
        </p:nvSpPr>
        <p:spPr>
          <a:xfrm rot="10800000">
            <a:off x="4888150" y="4135124"/>
            <a:ext cx="297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40"/>
          <p:cNvCxnSpPr>
            <a:stCxn id="658" idx="7"/>
            <a:endCxn id="659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40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661" name="Google Shape;661;p40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43</a:t>
            </a:fld>
            <a:endParaRPr/>
          </a:p>
        </p:txBody>
      </p:sp>
      <p:sp>
        <p:nvSpPr>
          <p:cNvPr id="662" name="Google Shape;662;p40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0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4" name="Google Shape;664;p40"/>
          <p:cNvCxnSpPr>
            <a:stCxn id="662" idx="5"/>
            <a:endCxn id="663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8" name="Google Shape;658;p40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5" name="Google Shape;665;p40"/>
          <p:cNvCxnSpPr>
            <a:stCxn id="662" idx="6"/>
            <a:endCxn id="658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40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7" name="Google Shape;667;p40"/>
          <p:cNvCxnSpPr>
            <a:stCxn id="662" idx="4"/>
            <a:endCxn id="666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40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8" name="Google Shape;668;p40"/>
          <p:cNvCxnSpPr>
            <a:stCxn id="659" idx="2"/>
            <a:endCxn id="666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0" name="Google Shape;670;p40"/>
          <p:cNvCxnSpPr>
            <a:stCxn id="669" idx="2"/>
            <a:endCxn id="659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40"/>
          <p:cNvCxnSpPr>
            <a:stCxn id="669" idx="0"/>
            <a:endCxn id="658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40"/>
          <p:cNvCxnSpPr>
            <a:stCxn id="658" idx="3"/>
            <a:endCxn id="663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40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74" name="Google Shape;674;p40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75" name="Google Shape;675;p40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6" name="Google Shape;676;p40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41"/>
          <p:cNvCxnSpPr>
            <a:stCxn id="682" idx="7"/>
            <a:endCxn id="683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4" name="Google Shape;684;p41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685" name="Google Shape;685;p41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44</a:t>
            </a:fld>
            <a:endParaRPr/>
          </a:p>
        </p:txBody>
      </p:sp>
      <p:sp>
        <p:nvSpPr>
          <p:cNvPr id="686" name="Google Shape;686;p41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1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8" name="Google Shape;688;p41"/>
          <p:cNvCxnSpPr>
            <a:stCxn id="686" idx="5"/>
            <a:endCxn id="687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2" name="Google Shape;682;p41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41"/>
          <p:cNvCxnSpPr>
            <a:stCxn id="686" idx="6"/>
            <a:endCxn id="682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41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1" name="Google Shape;691;p41"/>
          <p:cNvCxnSpPr>
            <a:stCxn id="686" idx="4"/>
            <a:endCxn id="690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p41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2" name="Google Shape;692;p41"/>
          <p:cNvCxnSpPr>
            <a:stCxn id="683" idx="2"/>
            <a:endCxn id="690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41"/>
          <p:cNvCxnSpPr>
            <a:stCxn id="693" idx="2"/>
            <a:endCxn id="683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41"/>
          <p:cNvCxnSpPr>
            <a:stCxn id="693" idx="0"/>
            <a:endCxn id="682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41"/>
          <p:cNvCxnSpPr>
            <a:stCxn id="682" idx="3"/>
            <a:endCxn id="687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41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Visitar los nodos adyacentes al nodo actual que aún no han sido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 los nodos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8" name="Google Shape;698;p41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p42"/>
          <p:cNvCxnSpPr>
            <a:stCxn id="704" idx="7"/>
            <a:endCxn id="705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42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707" name="Google Shape;707;p42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45</a:t>
            </a:fld>
            <a:endParaRPr/>
          </a:p>
        </p:txBody>
      </p:sp>
      <p:sp>
        <p:nvSpPr>
          <p:cNvPr id="708" name="Google Shape;708;p42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0" name="Google Shape;710;p42"/>
          <p:cNvCxnSpPr>
            <a:stCxn id="708" idx="5"/>
            <a:endCxn id="709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42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1" name="Google Shape;711;p42"/>
          <p:cNvCxnSpPr>
            <a:stCxn id="708" idx="6"/>
            <a:endCxn id="704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42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3" name="Google Shape;713;p42"/>
          <p:cNvCxnSpPr>
            <a:stCxn id="708" idx="4"/>
            <a:endCxn id="712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42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4" name="Google Shape;714;p42"/>
          <p:cNvCxnSpPr>
            <a:stCxn id="705" idx="2"/>
            <a:endCxn id="712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" name="Google Shape;715;p42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6" name="Google Shape;716;p42"/>
          <p:cNvCxnSpPr>
            <a:stCxn id="715" idx="2"/>
            <a:endCxn id="705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42"/>
          <p:cNvCxnSpPr>
            <a:stCxn id="715" idx="0"/>
            <a:endCxn id="704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42"/>
          <p:cNvCxnSpPr>
            <a:stCxn id="704" idx="3"/>
            <a:endCxn id="709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719" name="Google Shape;719;p42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0" name="Google Shape;720;p42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1" name="Google Shape;721;p42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2" name="Google Shape;722;p42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los nodos visitados en una cola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el nodo visitado a una cola para procesarlo más adelante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43"/>
          <p:cNvCxnSpPr>
            <a:stCxn id="728" idx="7"/>
            <a:endCxn id="729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43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731" name="Google Shape;731;p43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46</a:t>
            </a:fld>
            <a:endParaRPr/>
          </a:p>
        </p:txBody>
      </p:sp>
      <p:sp>
        <p:nvSpPr>
          <p:cNvPr id="732" name="Google Shape;732;p43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3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4" name="Google Shape;734;p43"/>
          <p:cNvCxnSpPr>
            <a:stCxn id="732" idx="5"/>
            <a:endCxn id="733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43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43"/>
          <p:cNvCxnSpPr>
            <a:stCxn id="732" idx="6"/>
            <a:endCxn id="728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6" name="Google Shape;736;p43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7" name="Google Shape;737;p43"/>
          <p:cNvCxnSpPr>
            <a:stCxn id="732" idx="4"/>
            <a:endCxn id="736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3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8" name="Google Shape;738;p43"/>
          <p:cNvCxnSpPr>
            <a:stCxn id="729" idx="2"/>
            <a:endCxn id="736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9" name="Google Shape;739;p43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0" name="Google Shape;740;p43"/>
          <p:cNvCxnSpPr>
            <a:stCxn id="739" idx="2"/>
            <a:endCxn id="729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43"/>
          <p:cNvCxnSpPr>
            <a:stCxn id="739" idx="0"/>
            <a:endCxn id="728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3"/>
          <p:cNvCxnSpPr>
            <a:stCxn id="728" idx="3"/>
            <a:endCxn id="733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743" name="Google Shape;743;p43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44" name="Google Shape;744;p43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Visitar los nodos adyacentes al nodo actual que aún no han sido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 los nodos visitados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9" name="Google Shape;749;p44"/>
          <p:cNvCxnSpPr>
            <a:stCxn id="750" idx="7"/>
            <a:endCxn id="751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Google Shape;752;p44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753" name="Google Shape;753;p44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47</a:t>
            </a:fld>
            <a:endParaRPr/>
          </a:p>
        </p:txBody>
      </p:sp>
      <p:sp>
        <p:nvSpPr>
          <p:cNvPr id="754" name="Google Shape;754;p44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4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6" name="Google Shape;756;p44"/>
          <p:cNvCxnSpPr>
            <a:stCxn id="754" idx="5"/>
            <a:endCxn id="755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0" name="Google Shape;750;p44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7" name="Google Shape;757;p44"/>
          <p:cNvCxnSpPr>
            <a:stCxn id="754" idx="6"/>
            <a:endCxn id="750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8" name="Google Shape;758;p44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9" name="Google Shape;759;p44"/>
          <p:cNvCxnSpPr>
            <a:stCxn id="754" idx="4"/>
            <a:endCxn id="758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44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0" name="Google Shape;760;p44"/>
          <p:cNvCxnSpPr>
            <a:stCxn id="751" idx="2"/>
            <a:endCxn id="758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Google Shape;761;p44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44"/>
          <p:cNvCxnSpPr>
            <a:stCxn id="761" idx="2"/>
            <a:endCxn id="751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44"/>
          <p:cNvCxnSpPr>
            <a:stCxn id="761" idx="0"/>
            <a:endCxn id="750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44"/>
          <p:cNvCxnSpPr>
            <a:stCxn id="750" idx="3"/>
            <a:endCxn id="755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765" name="Google Shape;765;p44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66" name="Google Shape;766;p44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7" name="Google Shape;767;p44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8" name="Google Shape;768;p44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Insertar los nodos visitados en una cola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el nodo visitado a una cola para procesarlo más adelante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3" name="Google Shape;773;p45"/>
          <p:cNvCxnSpPr>
            <a:stCxn id="774" idx="7"/>
            <a:endCxn id="775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6" name="Google Shape;776;p4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777" name="Google Shape;777;p4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48</a:t>
            </a:fld>
            <a:endParaRPr/>
          </a:p>
        </p:txBody>
      </p:sp>
      <p:sp>
        <p:nvSpPr>
          <p:cNvPr id="778" name="Google Shape;778;p45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45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0" name="Google Shape;780;p45"/>
          <p:cNvCxnSpPr>
            <a:stCxn id="778" idx="5"/>
            <a:endCxn id="779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4" name="Google Shape;774;p45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45"/>
          <p:cNvCxnSpPr>
            <a:stCxn id="778" idx="6"/>
            <a:endCxn id="774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45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3" name="Google Shape;783;p45"/>
          <p:cNvCxnSpPr>
            <a:stCxn id="778" idx="4"/>
            <a:endCxn id="782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Google Shape;775;p45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45"/>
          <p:cNvCxnSpPr>
            <a:stCxn id="775" idx="2"/>
            <a:endCxn id="782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Google Shape;785;p45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6" name="Google Shape;786;p45"/>
          <p:cNvCxnSpPr>
            <a:stCxn id="785" idx="2"/>
            <a:endCxn id="775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45"/>
          <p:cNvCxnSpPr>
            <a:stCxn id="785" idx="0"/>
            <a:endCxn id="774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45"/>
          <p:cNvCxnSpPr>
            <a:stCxn id="774" idx="3"/>
            <a:endCxn id="779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789" name="Google Shape;789;p45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90" name="Google Shape;790;p45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1" name="Google Shape;791;p45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2" name="Google Shape;792;p45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5"/>
          <p:cNvSpPr/>
          <p:nvPr/>
        </p:nvSpPr>
        <p:spPr>
          <a:xfrm rot="10800000">
            <a:off x="4888150" y="4135124"/>
            <a:ext cx="297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8" name="Google Shape;798;p46"/>
          <p:cNvCxnSpPr>
            <a:stCxn id="799" idx="7"/>
            <a:endCxn id="800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1" name="Google Shape;801;p46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802" name="Google Shape;802;p46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49</a:t>
            </a:fld>
            <a:endParaRPr/>
          </a:p>
        </p:txBody>
      </p:sp>
      <p:sp>
        <p:nvSpPr>
          <p:cNvPr id="803" name="Google Shape;803;p46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46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5" name="Google Shape;805;p46"/>
          <p:cNvCxnSpPr>
            <a:stCxn id="803" idx="5"/>
            <a:endCxn id="804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46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6" name="Google Shape;806;p46"/>
          <p:cNvCxnSpPr>
            <a:stCxn id="803" idx="6"/>
            <a:endCxn id="799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6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8" name="Google Shape;808;p46"/>
          <p:cNvCxnSpPr>
            <a:stCxn id="803" idx="4"/>
            <a:endCxn id="807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0" name="Google Shape;800;p46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9" name="Google Shape;809;p46"/>
          <p:cNvCxnSpPr>
            <a:stCxn id="800" idx="2"/>
            <a:endCxn id="807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0" name="Google Shape;810;p46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1" name="Google Shape;811;p46"/>
          <p:cNvCxnSpPr>
            <a:stCxn id="810" idx="2"/>
            <a:endCxn id="800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46"/>
          <p:cNvCxnSpPr>
            <a:stCxn id="810" idx="0"/>
            <a:endCxn id="799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46"/>
          <p:cNvCxnSpPr>
            <a:stCxn id="799" idx="3"/>
            <a:endCxn id="804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14" name="Google Shape;814;p46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15" name="Google Shape;815;p46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6" name="Google Shape;816;p46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7" name="Google Shape;817;p46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dirty="0">
                <a:solidFill>
                  <a:srgbClr val="0000FF"/>
                </a:solidFill>
              </a:rPr>
              <a:t>DFS</a:t>
            </a:r>
            <a:endParaRPr dirty="0">
              <a:solidFill>
                <a:srgbClr val="0000FF"/>
              </a:solidFill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Algoritmo de búsqueda que recorre un grafo de manera profunda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Comienza desde un vértice arbitrario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Explora lo más lejos posible antes de retroceder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DFS se implementa de forma </a:t>
            </a:r>
            <a:r>
              <a:rPr lang="es-419" b="1" dirty="0"/>
              <a:t>recursiva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Resultado: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Los vértices visitados forman un árbol llamado </a:t>
            </a:r>
            <a:r>
              <a:rPr lang="es-419" i="1" dirty="0"/>
              <a:t>árbol de recorrido</a:t>
            </a:r>
            <a:endParaRPr i="1"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Aplicaciones: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Encontrar todos los vértices conectados a un vértice origen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Encontrar un camino entre dos vértices</a:t>
            </a:r>
            <a:endParaRPr dirty="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dirty="0"/>
              <a:t>No el más corto</a:t>
            </a:r>
            <a:endParaRPr dirty="0"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Búsqueda en Profundidad - Depth-First Search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2" name="Google Shape;822;p47"/>
          <p:cNvCxnSpPr>
            <a:stCxn id="823" idx="7"/>
            <a:endCxn id="824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5" name="Google Shape;825;p47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826" name="Google Shape;826;p47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50</a:t>
            </a:fld>
            <a:endParaRPr/>
          </a:p>
        </p:txBody>
      </p:sp>
      <p:sp>
        <p:nvSpPr>
          <p:cNvPr id="827" name="Google Shape;827;p47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47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9" name="Google Shape;829;p47"/>
          <p:cNvCxnSpPr>
            <a:stCxn id="827" idx="5"/>
            <a:endCxn id="828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3" name="Google Shape;823;p47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0" name="Google Shape;830;p47"/>
          <p:cNvCxnSpPr>
            <a:stCxn id="827" idx="6"/>
            <a:endCxn id="823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1" name="Google Shape;831;p47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2" name="Google Shape;832;p47"/>
          <p:cNvCxnSpPr>
            <a:stCxn id="827" idx="4"/>
            <a:endCxn id="831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4" name="Google Shape;824;p47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3" name="Google Shape;833;p47"/>
          <p:cNvCxnSpPr>
            <a:stCxn id="824" idx="2"/>
            <a:endCxn id="831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4" name="Google Shape;834;p47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" name="Google Shape;835;p47"/>
          <p:cNvCxnSpPr>
            <a:stCxn id="834" idx="2"/>
            <a:endCxn id="824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47"/>
          <p:cNvCxnSpPr>
            <a:stCxn id="834" idx="0"/>
            <a:endCxn id="823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47"/>
          <p:cNvCxnSpPr>
            <a:stCxn id="823" idx="3"/>
            <a:endCxn id="828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38" name="Google Shape;838;p47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39" name="Google Shape;839;p47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0" name="Google Shape;840;p47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1" name="Google Shape;841;p47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7"/>
          <p:cNvSpPr/>
          <p:nvPr/>
        </p:nvSpPr>
        <p:spPr>
          <a:xfrm rot="10800000">
            <a:off x="4888150" y="4135124"/>
            <a:ext cx="297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7" name="Google Shape;847;p48"/>
          <p:cNvCxnSpPr>
            <a:stCxn id="848" idx="7"/>
            <a:endCxn id="849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0" name="Google Shape;850;p48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851" name="Google Shape;851;p48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51</a:t>
            </a:fld>
            <a:endParaRPr/>
          </a:p>
        </p:txBody>
      </p:sp>
      <p:sp>
        <p:nvSpPr>
          <p:cNvPr id="852" name="Google Shape;852;p48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8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4" name="Google Shape;854;p48"/>
          <p:cNvCxnSpPr>
            <a:stCxn id="852" idx="5"/>
            <a:endCxn id="853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8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5" name="Google Shape;855;p48"/>
          <p:cNvCxnSpPr>
            <a:stCxn id="852" idx="6"/>
            <a:endCxn id="848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48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7" name="Google Shape;857;p48"/>
          <p:cNvCxnSpPr>
            <a:stCxn id="852" idx="4"/>
            <a:endCxn id="856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8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8" name="Google Shape;858;p48"/>
          <p:cNvCxnSpPr>
            <a:stCxn id="849" idx="2"/>
            <a:endCxn id="856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Google Shape;859;p48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0" name="Google Shape;860;p48"/>
          <p:cNvCxnSpPr>
            <a:stCxn id="859" idx="2"/>
            <a:endCxn id="849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48"/>
          <p:cNvCxnSpPr>
            <a:stCxn id="859" idx="0"/>
            <a:endCxn id="848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48"/>
          <p:cNvCxnSpPr>
            <a:stCxn id="848" idx="3"/>
            <a:endCxn id="853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63" name="Google Shape;863;p48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64" name="Google Shape;864;p48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5" name="Google Shape;865;p48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6" name="Google Shape;866;p48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1" name="Google Shape;871;p49"/>
          <p:cNvCxnSpPr>
            <a:stCxn id="872" idx="7"/>
            <a:endCxn id="873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9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875" name="Google Shape;875;p49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52</a:t>
            </a:fld>
            <a:endParaRPr/>
          </a:p>
        </p:txBody>
      </p:sp>
      <p:sp>
        <p:nvSpPr>
          <p:cNvPr id="876" name="Google Shape;876;p49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9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8" name="Google Shape;878;p49"/>
          <p:cNvCxnSpPr>
            <a:stCxn id="876" idx="5"/>
            <a:endCxn id="877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49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9" name="Google Shape;879;p49"/>
          <p:cNvCxnSpPr>
            <a:stCxn id="876" idx="6"/>
            <a:endCxn id="872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p49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1" name="Google Shape;881;p49"/>
          <p:cNvCxnSpPr>
            <a:stCxn id="876" idx="4"/>
            <a:endCxn id="880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9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2" name="Google Shape;882;p49"/>
          <p:cNvCxnSpPr>
            <a:stCxn id="873" idx="2"/>
            <a:endCxn id="880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49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4" name="Google Shape;884;p49"/>
          <p:cNvCxnSpPr>
            <a:stCxn id="883" idx="2"/>
            <a:endCxn id="873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49"/>
          <p:cNvCxnSpPr>
            <a:stCxn id="883" idx="0"/>
            <a:endCxn id="872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49"/>
          <p:cNvCxnSpPr>
            <a:stCxn id="872" idx="3"/>
            <a:endCxn id="877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87" name="Google Shape;887;p49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88" name="Google Shape;888;p49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9" name="Google Shape;889;p49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0" name="Google Shape;890;p49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9"/>
          <p:cNvSpPr/>
          <p:nvPr/>
        </p:nvSpPr>
        <p:spPr>
          <a:xfrm rot="10800000">
            <a:off x="4888150" y="4135124"/>
            <a:ext cx="297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6" name="Google Shape;896;p50"/>
          <p:cNvCxnSpPr>
            <a:stCxn id="897" idx="7"/>
            <a:endCxn id="898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50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900" name="Google Shape;900;p50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53</a:t>
            </a:fld>
            <a:endParaRPr/>
          </a:p>
        </p:txBody>
      </p:sp>
      <p:sp>
        <p:nvSpPr>
          <p:cNvPr id="901" name="Google Shape;901;p50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50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50"/>
          <p:cNvCxnSpPr>
            <a:stCxn id="901" idx="5"/>
            <a:endCxn id="902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50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4" name="Google Shape;904;p50"/>
          <p:cNvCxnSpPr>
            <a:stCxn id="901" idx="6"/>
            <a:endCxn id="897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50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6" name="Google Shape;906;p50"/>
          <p:cNvCxnSpPr>
            <a:stCxn id="901" idx="4"/>
            <a:endCxn id="905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8" name="Google Shape;898;p50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7" name="Google Shape;907;p50"/>
          <p:cNvCxnSpPr>
            <a:stCxn id="898" idx="2"/>
            <a:endCxn id="905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8" name="Google Shape;908;p50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9" name="Google Shape;909;p50"/>
          <p:cNvCxnSpPr>
            <a:stCxn id="908" idx="2"/>
            <a:endCxn id="898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50"/>
          <p:cNvCxnSpPr>
            <a:stCxn id="908" idx="0"/>
            <a:endCxn id="897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50"/>
          <p:cNvCxnSpPr>
            <a:stCxn id="897" idx="3"/>
            <a:endCxn id="902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12" name="Google Shape;912;p50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13" name="Google Shape;913;p50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4" name="Google Shape;914;p50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5" name="Google Shape;915;p50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0" name="Google Shape;920;p51"/>
          <p:cNvCxnSpPr>
            <a:stCxn id="921" idx="7"/>
            <a:endCxn id="922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51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924" name="Google Shape;924;p51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54</a:t>
            </a:fld>
            <a:endParaRPr/>
          </a:p>
        </p:txBody>
      </p:sp>
      <p:sp>
        <p:nvSpPr>
          <p:cNvPr id="925" name="Google Shape;925;p51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51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7" name="Google Shape;927;p51"/>
          <p:cNvCxnSpPr>
            <a:stCxn id="925" idx="5"/>
            <a:endCxn id="926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51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8" name="Google Shape;928;p51"/>
          <p:cNvCxnSpPr>
            <a:stCxn id="925" idx="6"/>
            <a:endCxn id="921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9" name="Google Shape;929;p51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0" name="Google Shape;930;p51"/>
          <p:cNvCxnSpPr>
            <a:stCxn id="925" idx="4"/>
            <a:endCxn id="929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2" name="Google Shape;922;p51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1" name="Google Shape;931;p51"/>
          <p:cNvCxnSpPr>
            <a:stCxn id="922" idx="2"/>
            <a:endCxn id="929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2" name="Google Shape;932;p51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3" name="Google Shape;933;p51"/>
          <p:cNvCxnSpPr>
            <a:stCxn id="932" idx="2"/>
            <a:endCxn id="922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4" name="Google Shape;934;p51"/>
          <p:cNvCxnSpPr>
            <a:stCxn id="932" idx="0"/>
            <a:endCxn id="921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5" name="Google Shape;935;p51"/>
          <p:cNvCxnSpPr>
            <a:stCxn id="921" idx="3"/>
            <a:endCxn id="926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36" name="Google Shape;936;p51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37" name="Google Shape;937;p51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8" name="Google Shape;938;p51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9" name="Google Shape;939;p51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51"/>
          <p:cNvSpPr/>
          <p:nvPr/>
        </p:nvSpPr>
        <p:spPr>
          <a:xfrm rot="10800000">
            <a:off x="4888150" y="4135124"/>
            <a:ext cx="297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5" name="Google Shape;945;p52"/>
          <p:cNvCxnSpPr>
            <a:stCxn id="946" idx="7"/>
            <a:endCxn id="947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8" name="Google Shape;948;p52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949" name="Google Shape;949;p52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55</a:t>
            </a:fld>
            <a:endParaRPr/>
          </a:p>
        </p:txBody>
      </p:sp>
      <p:sp>
        <p:nvSpPr>
          <p:cNvPr id="950" name="Google Shape;950;p52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52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2" name="Google Shape;952;p52"/>
          <p:cNvCxnSpPr>
            <a:stCxn id="950" idx="5"/>
            <a:endCxn id="951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6" name="Google Shape;946;p52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3" name="Google Shape;953;p52"/>
          <p:cNvCxnSpPr>
            <a:stCxn id="950" idx="6"/>
            <a:endCxn id="946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52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5" name="Google Shape;955;p52"/>
          <p:cNvCxnSpPr>
            <a:stCxn id="950" idx="4"/>
            <a:endCxn id="954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7" name="Google Shape;947;p52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6" name="Google Shape;956;p52"/>
          <p:cNvCxnSpPr>
            <a:stCxn id="947" idx="2"/>
            <a:endCxn id="954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52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8" name="Google Shape;958;p52"/>
          <p:cNvCxnSpPr>
            <a:stCxn id="957" idx="2"/>
            <a:endCxn id="947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52"/>
          <p:cNvCxnSpPr>
            <a:stCxn id="957" idx="0"/>
            <a:endCxn id="946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52"/>
          <p:cNvCxnSpPr>
            <a:stCxn id="946" idx="3"/>
            <a:endCxn id="951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61" name="Google Shape;961;p52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62" name="Google Shape;962;p52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63" name="Google Shape;963;p52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64" name="Google Shape;964;p52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9" name="Google Shape;969;p53"/>
          <p:cNvCxnSpPr>
            <a:stCxn id="970" idx="7"/>
            <a:endCxn id="971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2" name="Google Shape;972;p53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973" name="Google Shape;973;p53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56</a:t>
            </a:fld>
            <a:endParaRPr/>
          </a:p>
        </p:txBody>
      </p:sp>
      <p:sp>
        <p:nvSpPr>
          <p:cNvPr id="974" name="Google Shape;974;p53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6" name="Google Shape;976;p53"/>
          <p:cNvCxnSpPr>
            <a:stCxn id="974" idx="5"/>
            <a:endCxn id="975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0" name="Google Shape;970;p53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53"/>
          <p:cNvCxnSpPr>
            <a:stCxn id="974" idx="6"/>
            <a:endCxn id="970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8" name="Google Shape;978;p53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9" name="Google Shape;979;p53"/>
          <p:cNvCxnSpPr>
            <a:stCxn id="974" idx="4"/>
            <a:endCxn id="978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1" name="Google Shape;971;p53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0" name="Google Shape;980;p53"/>
          <p:cNvCxnSpPr>
            <a:stCxn id="971" idx="2"/>
            <a:endCxn id="978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1" name="Google Shape;981;p53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2" name="Google Shape;982;p53"/>
          <p:cNvCxnSpPr>
            <a:stCxn id="981" idx="2"/>
            <a:endCxn id="971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53"/>
          <p:cNvCxnSpPr>
            <a:stCxn id="981" idx="0"/>
            <a:endCxn id="970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53"/>
          <p:cNvCxnSpPr>
            <a:stCxn id="970" idx="3"/>
            <a:endCxn id="975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85" name="Google Shape;985;p53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86" name="Google Shape;986;p53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87" name="Google Shape;987;p53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8" name="Google Shape;988;p53"/>
          <p:cNvSpPr txBox="1"/>
          <p:nvPr/>
        </p:nvSpPr>
        <p:spPr>
          <a:xfrm>
            <a:off x="0" y="3840475"/>
            <a:ext cx="4314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hay nodos adyacentes sin visitar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■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Retirar el primer nodo de la cola y continuar con el siguiente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53"/>
          <p:cNvSpPr/>
          <p:nvPr/>
        </p:nvSpPr>
        <p:spPr>
          <a:xfrm rot="10800000">
            <a:off x="4888150" y="4135124"/>
            <a:ext cx="297000" cy="36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4" name="Google Shape;994;p54"/>
          <p:cNvCxnSpPr>
            <a:stCxn id="995" idx="7"/>
            <a:endCxn id="996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4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998" name="Google Shape;998;p54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57</a:t>
            </a:fld>
            <a:endParaRPr/>
          </a:p>
        </p:txBody>
      </p:sp>
      <p:sp>
        <p:nvSpPr>
          <p:cNvPr id="999" name="Google Shape;999;p54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54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1" name="Google Shape;1001;p54"/>
          <p:cNvCxnSpPr>
            <a:stCxn id="999" idx="5"/>
            <a:endCxn id="1000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4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2" name="Google Shape;1002;p54"/>
          <p:cNvCxnSpPr>
            <a:stCxn id="999" idx="6"/>
            <a:endCxn id="995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3" name="Google Shape;1003;p54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4" name="Google Shape;1004;p54"/>
          <p:cNvCxnSpPr>
            <a:stCxn id="999" idx="4"/>
            <a:endCxn id="1003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54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5" name="Google Shape;1005;p54"/>
          <p:cNvCxnSpPr>
            <a:stCxn id="996" idx="2"/>
            <a:endCxn id="1003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6" name="Google Shape;1006;p54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7" name="Google Shape;1007;p54"/>
          <p:cNvCxnSpPr>
            <a:stCxn id="1006" idx="2"/>
            <a:endCxn id="996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54"/>
          <p:cNvCxnSpPr>
            <a:stCxn id="1006" idx="0"/>
            <a:endCxn id="995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54"/>
          <p:cNvCxnSpPr>
            <a:stCxn id="995" idx="3"/>
            <a:endCxn id="1000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10" name="Google Shape;1010;p54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11" name="Google Shape;1011;p54"/>
          <p:cNvGraphicFramePr/>
          <p:nvPr/>
        </p:nvGraphicFramePr>
        <p:xfrm>
          <a:off x="4728375" y="3702525"/>
          <a:ext cx="4217850" cy="36573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60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12" name="Google Shape;1012;p54"/>
          <p:cNvSpPr txBox="1"/>
          <p:nvPr/>
        </p:nvSpPr>
        <p:spPr>
          <a:xfrm>
            <a:off x="4728375" y="3292534"/>
            <a:ext cx="421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Cola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3" name="Google Shape;1013;p54"/>
          <p:cNvSpPr txBox="1"/>
          <p:nvPr/>
        </p:nvSpPr>
        <p:spPr>
          <a:xfrm>
            <a:off x="0" y="3840475"/>
            <a:ext cx="431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termina cuando la cola queda vacía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8" name="Google Shape;1018;p55"/>
          <p:cNvCxnSpPr>
            <a:stCxn id="1019" idx="7"/>
            <a:endCxn id="1020" idx="7"/>
          </p:cNvCxnSpPr>
          <p:nvPr/>
        </p:nvCxnSpPr>
        <p:spPr>
          <a:xfrm flipH="1">
            <a:off x="2395066" y="894376"/>
            <a:ext cx="1088400" cy="1886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1" name="Google Shape;1021;p5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BFS</a:t>
            </a:r>
            <a:endParaRPr/>
          </a:p>
        </p:txBody>
      </p:sp>
      <p:sp>
        <p:nvSpPr>
          <p:cNvPr id="1022" name="Google Shape;1022;p5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58</a:t>
            </a:fld>
            <a:endParaRPr/>
          </a:p>
        </p:txBody>
      </p:sp>
      <p:sp>
        <p:nvSpPr>
          <p:cNvPr id="1023" name="Google Shape;1023;p55"/>
          <p:cNvSpPr/>
          <p:nvPr/>
        </p:nvSpPr>
        <p:spPr>
          <a:xfrm>
            <a:off x="864625" y="8433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55"/>
          <p:cNvSpPr/>
          <p:nvPr/>
        </p:nvSpPr>
        <p:spPr>
          <a:xfrm>
            <a:off x="1648325" y="184207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5" name="Google Shape;1025;p55"/>
          <p:cNvCxnSpPr>
            <a:stCxn id="1023" idx="5"/>
            <a:endCxn id="1024" idx="1"/>
          </p:cNvCxnSpPr>
          <p:nvPr/>
        </p:nvCxnSpPr>
        <p:spPr>
          <a:xfrm>
            <a:off x="1208266" y="1140874"/>
            <a:ext cx="498900" cy="75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55"/>
          <p:cNvSpPr/>
          <p:nvPr/>
        </p:nvSpPr>
        <p:spPr>
          <a:xfrm>
            <a:off x="3139825" y="843325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6" name="Google Shape;1026;p55"/>
          <p:cNvCxnSpPr>
            <a:stCxn id="1023" idx="6"/>
            <a:endCxn id="1019" idx="2"/>
          </p:cNvCxnSpPr>
          <p:nvPr/>
        </p:nvCxnSpPr>
        <p:spPr>
          <a:xfrm>
            <a:off x="1267225" y="1017625"/>
            <a:ext cx="1872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7" name="Google Shape;1027;p55"/>
          <p:cNvSpPr/>
          <p:nvPr/>
        </p:nvSpPr>
        <p:spPr>
          <a:xfrm>
            <a:off x="8646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8" name="Google Shape;1028;p55"/>
          <p:cNvCxnSpPr>
            <a:stCxn id="1023" idx="4"/>
            <a:endCxn id="1027" idx="0"/>
          </p:cNvCxnSpPr>
          <p:nvPr/>
        </p:nvCxnSpPr>
        <p:spPr>
          <a:xfrm>
            <a:off x="1065925" y="1191925"/>
            <a:ext cx="0" cy="2004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5"/>
          <p:cNvSpPr/>
          <p:nvPr/>
        </p:nvSpPr>
        <p:spPr>
          <a:xfrm>
            <a:off x="2051425" y="2729925"/>
            <a:ext cx="402600" cy="348600"/>
          </a:xfrm>
          <a:prstGeom prst="ellipse">
            <a:avLst/>
          </a:prstGeom>
          <a:solidFill>
            <a:srgbClr val="6FA8DC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9" name="Google Shape;1029;p55"/>
          <p:cNvCxnSpPr>
            <a:stCxn id="1020" idx="2"/>
            <a:endCxn id="1027" idx="7"/>
          </p:cNvCxnSpPr>
          <p:nvPr/>
        </p:nvCxnSpPr>
        <p:spPr>
          <a:xfrm flipH="1">
            <a:off x="1208125" y="2904225"/>
            <a:ext cx="843300" cy="34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0" name="Google Shape;1030;p55"/>
          <p:cNvSpPr/>
          <p:nvPr/>
        </p:nvSpPr>
        <p:spPr>
          <a:xfrm>
            <a:off x="3139825" y="3196936"/>
            <a:ext cx="402600" cy="348600"/>
          </a:xfrm>
          <a:prstGeom prst="ellipse">
            <a:avLst/>
          </a:prstGeom>
          <a:solidFill>
            <a:srgbClr val="9FC5E8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p55"/>
          <p:cNvCxnSpPr>
            <a:stCxn id="1030" idx="2"/>
            <a:endCxn id="1020" idx="6"/>
          </p:cNvCxnSpPr>
          <p:nvPr/>
        </p:nvCxnSpPr>
        <p:spPr>
          <a:xfrm rot="10800000">
            <a:off x="2454025" y="2904136"/>
            <a:ext cx="685800" cy="467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55"/>
          <p:cNvCxnSpPr>
            <a:stCxn id="1030" idx="0"/>
            <a:endCxn id="1019" idx="4"/>
          </p:cNvCxnSpPr>
          <p:nvPr/>
        </p:nvCxnSpPr>
        <p:spPr>
          <a:xfrm rot="10800000">
            <a:off x="3341125" y="1192036"/>
            <a:ext cx="0" cy="2004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3" name="Google Shape;1033;p55"/>
          <p:cNvCxnSpPr>
            <a:stCxn id="1019" idx="3"/>
            <a:endCxn id="1024" idx="7"/>
          </p:cNvCxnSpPr>
          <p:nvPr/>
        </p:nvCxnSpPr>
        <p:spPr>
          <a:xfrm flipH="1">
            <a:off x="1991884" y="1140874"/>
            <a:ext cx="12069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34" name="Google Shape;1034;p55"/>
          <p:cNvGraphicFramePr/>
          <p:nvPr/>
        </p:nvGraphicFramePr>
        <p:xfrm>
          <a:off x="6353775" y="899450"/>
          <a:ext cx="2534475" cy="1926400"/>
        </p:xfrm>
        <a:graphic>
          <a:graphicData uri="http://schemas.openxmlformats.org/drawingml/2006/table">
            <a:tbl>
              <a:tblPr>
                <a:noFill/>
                <a:tableStyleId>{981A282F-3E81-425E-962F-70C6A8F37CD9}</a:tableStyleId>
              </a:tblPr>
              <a:tblGrid>
                <a:gridCol w="84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Vértice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Arco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Distancia 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18000" marR="18000" marT="18000" marB="18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35" name="Google Shape;1035;p55"/>
          <p:cNvSpPr txBox="1"/>
          <p:nvPr/>
        </p:nvSpPr>
        <p:spPr>
          <a:xfrm>
            <a:off x="0" y="3840475"/>
            <a:ext cx="8888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➢"/>
            </a:pPr>
            <a:r>
              <a:rPr lang="es-419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BFS permite encontrar el camino más corto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6" name="Google Shape;1036;p55"/>
          <p:cNvCxnSpPr/>
          <p:nvPr/>
        </p:nvCxnSpPr>
        <p:spPr>
          <a:xfrm rot="10800000">
            <a:off x="4979400" y="1735350"/>
            <a:ext cx="234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 dirigido, ¿cuál de los siguientes sería un recorrido BFS válido, iniciando desde G?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D E F B A C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D E F C 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B C D E F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D E F B C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indent="0">
              <a:lnSpc>
                <a:spcPct val="150000"/>
              </a:lnSpc>
              <a:buNone/>
            </a:pPr>
            <a:r>
              <a:rPr lang="es-419" sz="1700" b="1" dirty="0"/>
              <a:t>Nota: </a:t>
            </a:r>
            <a:r>
              <a:rPr lang="es-419" sz="1700" dirty="0"/>
              <a:t>Al tratarse de un grafo dirigido se debe </a:t>
            </a:r>
          </a:p>
          <a:p>
            <a:pPr marL="120650" indent="0">
              <a:lnSpc>
                <a:spcPct val="150000"/>
              </a:lnSpc>
              <a:buNone/>
            </a:pPr>
            <a:r>
              <a:rPr lang="es-419" dirty="0"/>
              <a:t>respetar la restricción de dirección en la navegación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4 - BFS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7FAE0-9E2F-6B8F-0400-1B7ACBFB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942" y="1594126"/>
            <a:ext cx="2693394" cy="232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1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El Mito de Teseo y el Minotauro</a:t>
            </a:r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 l="8420" r="48749"/>
          <a:stretch/>
        </p:blipFill>
        <p:spPr>
          <a:xfrm>
            <a:off x="347340" y="1245325"/>
            <a:ext cx="3932031" cy="37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953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dirty="0"/>
              <a:t>El Mito de Teseo y el Minotauro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0000FF"/>
              </a:solidFill>
            </a:endParaRPr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050" y="1245325"/>
            <a:ext cx="2494851" cy="37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280" y="1239525"/>
            <a:ext cx="2130525" cy="20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8464" y="3362400"/>
            <a:ext cx="2130525" cy="16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 dirigido, ¿cuál de los siguientes sería un recorrido BFS válido, iniciando desde G?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D E F B A C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D E F C 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G A B C D E F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b="1" dirty="0"/>
              <a:t>G A D E F B C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indent="0">
              <a:lnSpc>
                <a:spcPct val="150000"/>
              </a:lnSpc>
              <a:buNone/>
            </a:pPr>
            <a:r>
              <a:rPr lang="es-419" sz="1700" b="1" dirty="0"/>
              <a:t>Nota: </a:t>
            </a:r>
            <a:r>
              <a:rPr lang="es-419" sz="1700" dirty="0"/>
              <a:t>Al tratarse de un grafo dirigido se debe </a:t>
            </a:r>
          </a:p>
          <a:p>
            <a:pPr marL="120650" indent="0">
              <a:lnSpc>
                <a:spcPct val="150000"/>
              </a:lnSpc>
              <a:buNone/>
            </a:pPr>
            <a:r>
              <a:rPr lang="es-419" dirty="0"/>
              <a:t>respetar la restricción de dirección en la navegación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4 – BFS - Solución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0765B-AD72-7AF9-3088-97636C5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78" y="1277907"/>
            <a:ext cx="2818888" cy="25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52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grafo, ¿cuál de los siguientes sería un recorrido BFS válido, iniciando desde 5?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5 3 1 2 4 6 8 9 7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5 3 4 6 1 2 7 8 9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5 4 7 9 8 6 3 1 2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5 3 4 8 3 1 2 7 9</a:t>
            </a:r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5 - BFS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ED840-487B-F69F-C0E8-FA464DCB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34" y="1416331"/>
            <a:ext cx="4019803" cy="24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74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grafo, ¿cuál de los siguientes sería un recorrido BFS válido, iniciando desde 5?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5 3 1 2 4 6 8 9 7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b="1" dirty="0"/>
              <a:t>5 3 4 6 1 2 7 8 9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5 4 7 9 8 6 3 1 2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5 3 4 8 3 1 2 7 9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s-419" b="1" dirty="0"/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5 – BFS - Solución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B69A9-7543-C315-1408-8DF05B838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96" y="1523875"/>
            <a:ext cx="3847176" cy="24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599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grafo, ¿cuál de los siguientes sería un recorrido BFS válido, iniciando desde 9?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9 7 4 5 6 3 1 2 8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9 7 8 2 1 3 5 6 4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9 8 7 4 2 5 3 1 6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9 7 8 4 6 2 5 3 1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s-419" dirty="0"/>
          </a:p>
          <a:p>
            <a:pPr marL="577850" lvl="1" indent="0">
              <a:lnSpc>
                <a:spcPct val="10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6 - BFS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ED840-487B-F69F-C0E8-FA464DCB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834" y="1416331"/>
            <a:ext cx="4019803" cy="24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245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sz="1700" dirty="0"/>
              <a:t>Dad</a:t>
            </a:r>
            <a:r>
              <a:rPr lang="es-419" dirty="0"/>
              <a:t>o el siguiente grafo, ¿cuál de los siguientes sería un recorrido BFS válido, iniciando desde 5? </a:t>
            </a:r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dirty="0"/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9 7 4 5 6 3 1 2 8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9 7 8 2 1 3 5 6 4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dirty="0"/>
              <a:t>9 8 7 4 2 5 3 1 6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s-419" b="1" dirty="0"/>
              <a:t>9 7 8 4 6 2 5 3 1</a:t>
            </a:r>
          </a:p>
          <a:p>
            <a:pPr marL="577850" lvl="1" indent="0">
              <a:lnSpc>
                <a:spcPct val="100000"/>
              </a:lnSpc>
              <a:buNone/>
            </a:pPr>
            <a:endParaRPr lang="es-419" dirty="0"/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6 – BFS - Solución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DDA98-1547-0FBF-112C-F822AC2B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86" y="1282363"/>
            <a:ext cx="3805991" cy="24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52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285750" indent="-285750"/>
            <a: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sucede si aplicamos el algoritmo de Búsqueda en Amplitud (BFS) a un grafo no conexo?</a:t>
            </a:r>
            <a:b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CO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BFS no se puede aplicar a un grafo no conexo</a:t>
            </a:r>
            <a:endParaRPr lang="en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Todos los vértices se exploran eventualmente, pero sin un orden específico</a:t>
            </a:r>
            <a:endParaRPr lang="en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Solo se explora la componente del grafo donde se inicia el algoritmo</a:t>
            </a:r>
            <a:endParaRPr lang="en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explora todo el grafo, independientemente del vértice inicial</a:t>
            </a:r>
            <a:endParaRPr lang="en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7850" lvl="1" indent="0">
              <a:lnSpc>
                <a:spcPct val="100000"/>
              </a:lnSpc>
              <a:buNone/>
            </a:pPr>
            <a:endParaRPr lang="es-419" dirty="0"/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7 – BFS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327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5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285750" indent="-285750"/>
            <a: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sucede si aplicamos el algoritmo de Búsqueda en Amplitud (BFS) a un grafo no conexo?</a:t>
            </a:r>
            <a:b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CO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BFS no se puede aplicar a un grafo no conexo</a:t>
            </a:r>
            <a:endParaRPr lang="en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Todos los vértices se exploran eventualmente, pero sin un orden específico</a:t>
            </a:r>
            <a:endParaRPr lang="en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s-ES_tradnl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Solo se explora la componente del grafo donde se inicia el algoritmo</a:t>
            </a:r>
            <a:endParaRPr lang="en-CO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§"/>
            </a:pPr>
            <a:r>
              <a:rPr lang="es-ES_trad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explora todo el grafo, independientemente del vértice inicial</a:t>
            </a:r>
            <a:endParaRPr lang="en-C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7850" lvl="1" indent="0">
              <a:lnSpc>
                <a:spcPct val="100000"/>
              </a:lnSpc>
              <a:buNone/>
            </a:pPr>
            <a:endParaRPr lang="es-419" dirty="0"/>
          </a:p>
          <a:p>
            <a:pPr marL="577850" lvl="1" indent="0">
              <a:lnSpc>
                <a:spcPct val="150000"/>
              </a:lnSpc>
              <a:buNone/>
            </a:pPr>
            <a:endParaRPr lang="es-419" dirty="0"/>
          </a:p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es-419" sz="1700" dirty="0"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Ejercicio en Clase 7 – BFS - Solución</a:t>
            </a:r>
            <a:endParaRPr dirty="0"/>
          </a:p>
        </p:txBody>
      </p:sp>
      <p:sp>
        <p:nvSpPr>
          <p:cNvPr id="394" name="Google Shape;394;p25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984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6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/>
              <a:t>BFS garantiza optimalidad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Contrario a DFS, 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Garantiza encontrar el camino más corto entre dos nodos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En un grafo no ponderado</a:t>
            </a:r>
            <a:endParaRPr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/>
              <a:t>¿Qué complejidad tiene encontrar un camino entre dos nodos, una vez hecho un BFS?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Una vez construido el BFS (el árbol de recorrido)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Se puede verificar si un vértice está conectado (longitud 1) a otro en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O(1)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Y se puede verificar que existe un camino, incluido el más corto,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Entre un vértice y otro en</a:t>
            </a:r>
            <a:endParaRPr/>
          </a:p>
          <a:p>
            <a:pPr marL="2286000" lvl="4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sz="1700"/>
              <a:t>O(V + E)</a:t>
            </a:r>
            <a:endParaRPr sz="1700"/>
          </a:p>
        </p:txBody>
      </p:sp>
      <p:sp>
        <p:nvSpPr>
          <p:cNvPr id="1042" name="Google Shape;1042;p56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BFS - Complejidades Temporales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6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7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/>
              <a:t>DFS vs BFS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DFS es recursivo, BFS es iterativo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BFS usa una cola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Si el grafo es muy grande y la memoria muy limitada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Es mejor usar DFS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DFS se usa cuando solo se requiere saber de la </a:t>
            </a:r>
            <a:r>
              <a:rPr lang="es-419" b="1"/>
              <a:t>existencia de caminos</a:t>
            </a:r>
            <a:endParaRPr b="1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¿Existe un camino entre estos dos nodos A y Z?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¿Este grafo es conexo?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BFS se usa cuando se requiere conocer </a:t>
            </a:r>
            <a:r>
              <a:rPr lang="es-419" b="1"/>
              <a:t>el camino más corto</a:t>
            </a:r>
            <a:endParaRPr b="1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¿Hay un camino óptimo entres estos nodos A y Z?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49" name="Google Shape;1049;p57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DFS vs BFS</a:t>
            </a:r>
            <a:endParaRPr/>
          </a:p>
        </p:txBody>
      </p:sp>
      <p:sp>
        <p:nvSpPr>
          <p:cNvPr id="1050" name="Google Shape;1050;p57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8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/>
              <a:t>DFS vs BFS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BFS se puede hacer para hacer una </a:t>
            </a:r>
            <a:r>
              <a:rPr lang="es-419" b="1"/>
              <a:t>exploración del grafo por niveles</a:t>
            </a:r>
            <a:endParaRPr b="1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¿Cómo se ve este grafo nivel por nivel?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Ejemplo en redes sociales: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Encontrar amigos de amigos</a:t>
            </a:r>
            <a:endParaRPr/>
          </a:p>
          <a:p>
            <a:pPr marL="2286000" lvl="4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sz="1700"/>
              <a:t>Como conexiones de segundo grado (nivel)</a:t>
            </a:r>
            <a:endParaRPr sz="1700"/>
          </a:p>
          <a:p>
            <a:pPr marL="914400" marR="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BFS puede modificarse para encontrar el camino más corto</a:t>
            </a:r>
            <a:endParaRPr/>
          </a:p>
          <a:p>
            <a:pPr marL="1371600" marR="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Considerando pesos no negativos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Algoritmo de Dijkstra</a:t>
            </a:r>
            <a:endParaRPr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/>
              <a:t>Considerando pesos negativos</a:t>
            </a:r>
            <a:endParaRPr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/>
              <a:t>Algoritmo de Bellman-Ford</a:t>
            </a: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DFS vs BFS</a:t>
            </a:r>
            <a:endParaRPr/>
          </a:p>
        </p:txBody>
      </p:sp>
      <p:sp>
        <p:nvSpPr>
          <p:cNvPr id="1057" name="Google Shape;1057;p58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Exploración de Tremaux</a:t>
            </a: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7</a:t>
            </a:fld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dirty="0">
                <a:solidFill>
                  <a:srgbClr val="0000FF"/>
                </a:solidFill>
              </a:rPr>
              <a:t>Exploración de Tremaux</a:t>
            </a:r>
            <a:endParaRPr dirty="0">
              <a:solidFill>
                <a:srgbClr val="0000FF"/>
              </a:solidFill>
            </a:endParaRPr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Método antiguo para explorar laberintos sin perderse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Útil para resolver laberintos y encontrar caminos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Basado en la idea de seguir un hilo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Reglas: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Marcar cada cruce visitado con un hilo (marca)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Si se llega a un cruce no visitado</a:t>
            </a:r>
            <a:endParaRPr dirty="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dirty="0"/>
              <a:t>Elige un camino no marcado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Si no hay opciones no marcadas</a:t>
            </a:r>
            <a:endParaRPr dirty="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dirty="0"/>
              <a:t>Retrocede por el hilo </a:t>
            </a:r>
            <a:endParaRPr dirty="0"/>
          </a:p>
          <a:p>
            <a:pPr marL="2286000" lvl="4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sz="1700" dirty="0"/>
              <a:t>Hasta encontrar una intersección no visitada</a:t>
            </a:r>
            <a:endParaRPr sz="1700" dirty="0">
              <a:solidFill>
                <a:srgbClr val="0000FF"/>
              </a:solidFill>
            </a:endParaRPr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550" y="1029340"/>
            <a:ext cx="1028600" cy="67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550" y="1670930"/>
            <a:ext cx="1021457" cy="69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1550" y="2333790"/>
            <a:ext cx="1028600" cy="67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2116" y="2975380"/>
            <a:ext cx="1000028" cy="66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2116" y="3567340"/>
            <a:ext cx="1000028" cy="6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2116" y="4187660"/>
            <a:ext cx="957169" cy="623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D50A1-F7AF-F554-6AC8-36BEDE7FD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 fontScale="25000" lnSpcReduction="20000"/>
          </a:bodyPr>
          <a:lstStyle/>
          <a:p>
            <a:fld id="{2C5389FE-320D-5D43-A537-4A817324FFB0}" type="slidenum">
              <a:rPr lang="es-CO" altLang="en-CO" smtClean="0"/>
              <a:pPr/>
              <a:t>70</a:t>
            </a:fld>
            <a:endParaRPr lang="es-CO" altLang="en-C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53D2E-1459-DE0C-92C6-5A0BF35726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latin typeface="+mn-lt"/>
              </a:rPr>
              <a:t>¿Preguntas?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9108F9-29AD-6112-CC64-C61E5FDEC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233" y="458113"/>
            <a:ext cx="13856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 sz="1050"/>
          </a:p>
        </p:txBody>
      </p:sp>
      <p:pic>
        <p:nvPicPr>
          <p:cNvPr id="9" name="Picture 4" descr="Preguntas">
            <a:extLst>
              <a:ext uri="{FF2B5EF4-FFF2-40B4-BE49-F238E27FC236}">
                <a16:creationId xmlns:a16="http://schemas.microsoft.com/office/drawing/2014/main" id="{09AE0726-CEA6-A732-2FD5-22D78539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8640" y="711630"/>
            <a:ext cx="6456818" cy="4378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7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body" idx="1"/>
          </p:nvPr>
        </p:nvSpPr>
        <p:spPr>
          <a:xfrm>
            <a:off x="27700" y="695275"/>
            <a:ext cx="91164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 dirty="0">
                <a:solidFill>
                  <a:srgbClr val="0000FF"/>
                </a:solidFill>
              </a:rPr>
              <a:t>Algoritmo DFS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El vértice inicial, es cualquier nodo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dirty="0"/>
              <a:t>Marcar el vértice inicial de visita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>
                <a:solidFill>
                  <a:srgbClr val="0000FF"/>
                </a:solidFill>
              </a:rPr>
              <a:t>Marcar</a:t>
            </a:r>
            <a:r>
              <a:rPr lang="es-419" dirty="0"/>
              <a:t>, es una operación muy común y útil en grafos</a:t>
            </a:r>
            <a:endParaRPr dirty="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dirty="0"/>
              <a:t>Evita recorridos cíclicos (potencialmente infinitos)</a:t>
            </a:r>
            <a:endParaRPr dirty="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dirty="0"/>
              <a:t>Se marcan nodos (vértices) ó arcos (aristas, enlaces)</a:t>
            </a:r>
            <a:endParaRPr dirty="0"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 b="1" dirty="0"/>
              <a:t>Recursivamente</a:t>
            </a:r>
            <a:r>
              <a:rPr lang="es-419" dirty="0"/>
              <a:t>: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Elegir un vértice adyacente (al actual) que no haya sido visitado</a:t>
            </a:r>
            <a:endParaRPr dirty="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dirty="0"/>
              <a:t>Visitar el vértice adyacente y marcar como visitado</a:t>
            </a:r>
            <a:endParaRPr dirty="0"/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dirty="0"/>
              <a:t>Si no hay vértices adyacentes sin visitar</a:t>
            </a:r>
            <a:endParaRPr dirty="0"/>
          </a:p>
          <a:p>
            <a:pPr marL="1828800" lvl="3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-419" dirty="0"/>
              <a:t>Devolverse al anterior y escoger otro vértice</a:t>
            </a:r>
            <a:endParaRPr dirty="0"/>
          </a:p>
        </p:txBody>
      </p:sp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Búsqueda en Profundidad - Depth-First Search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984400" y="67825"/>
            <a:ext cx="810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- DFS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8660377" y="4811575"/>
            <a:ext cx="402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9</a:t>
            </a:fld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729500" y="9957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2"/>
          <p:cNvSpPr/>
          <p:nvPr/>
        </p:nvSpPr>
        <p:spPr>
          <a:xfrm>
            <a:off x="14959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19968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/>
          <p:nvPr/>
        </p:nvSpPr>
        <p:spPr>
          <a:xfrm>
            <a:off x="2497725" y="199447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12"/>
          <p:cNvCxnSpPr>
            <a:stCxn id="96" idx="5"/>
            <a:endCxn id="97" idx="1"/>
          </p:cNvCxnSpPr>
          <p:nvPr/>
        </p:nvCxnSpPr>
        <p:spPr>
          <a:xfrm>
            <a:off x="1073141" y="1293274"/>
            <a:ext cx="481800" cy="75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2"/>
          <p:cNvCxnSpPr>
            <a:stCxn id="96" idx="6"/>
            <a:endCxn id="98" idx="1"/>
          </p:cNvCxnSpPr>
          <p:nvPr/>
        </p:nvCxnSpPr>
        <p:spPr>
          <a:xfrm>
            <a:off x="1132100" y="1170025"/>
            <a:ext cx="923700" cy="875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2"/>
          <p:cNvCxnSpPr>
            <a:stCxn id="96" idx="7"/>
            <a:endCxn id="99" idx="1"/>
          </p:cNvCxnSpPr>
          <p:nvPr/>
        </p:nvCxnSpPr>
        <p:spPr>
          <a:xfrm>
            <a:off x="1073141" y="1046776"/>
            <a:ext cx="1483500" cy="998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2"/>
          <p:cNvSpPr/>
          <p:nvPr/>
        </p:nvSpPr>
        <p:spPr>
          <a:xfrm>
            <a:off x="712225" y="33395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Google Shape;104;p12"/>
          <p:cNvCxnSpPr>
            <a:stCxn id="96" idx="4"/>
            <a:endCxn id="103" idx="0"/>
          </p:cNvCxnSpPr>
          <p:nvPr/>
        </p:nvCxnSpPr>
        <p:spPr>
          <a:xfrm flipH="1">
            <a:off x="913400" y="1344325"/>
            <a:ext cx="17400" cy="199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2"/>
          <p:cNvSpPr/>
          <p:nvPr/>
        </p:nvSpPr>
        <p:spPr>
          <a:xfrm>
            <a:off x="1594225" y="2882325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12"/>
          <p:cNvCxnSpPr>
            <a:stCxn id="105" idx="2"/>
            <a:endCxn id="103" idx="7"/>
          </p:cNvCxnSpPr>
          <p:nvPr/>
        </p:nvCxnSpPr>
        <p:spPr>
          <a:xfrm flipH="1">
            <a:off x="1055725" y="3056625"/>
            <a:ext cx="538500" cy="333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2"/>
          <p:cNvSpPr/>
          <p:nvPr/>
        </p:nvSpPr>
        <p:spPr>
          <a:xfrm>
            <a:off x="2660250" y="2892136"/>
            <a:ext cx="402600" cy="3486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" name="Google Shape;108;p12"/>
          <p:cNvCxnSpPr>
            <a:stCxn id="107" idx="2"/>
            <a:endCxn id="105" idx="6"/>
          </p:cNvCxnSpPr>
          <p:nvPr/>
        </p:nvCxnSpPr>
        <p:spPr>
          <a:xfrm rot="10800000">
            <a:off x="1996950" y="3056536"/>
            <a:ext cx="663300" cy="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2"/>
          <p:cNvCxnSpPr>
            <a:stCxn id="107" idx="3"/>
            <a:endCxn id="103" idx="6"/>
          </p:cNvCxnSpPr>
          <p:nvPr/>
        </p:nvCxnSpPr>
        <p:spPr>
          <a:xfrm flipH="1">
            <a:off x="1114809" y="3189685"/>
            <a:ext cx="1604400" cy="32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2"/>
          <p:cNvCxnSpPr>
            <a:stCxn id="107" idx="0"/>
            <a:endCxn id="99" idx="4"/>
          </p:cNvCxnSpPr>
          <p:nvPr/>
        </p:nvCxnSpPr>
        <p:spPr>
          <a:xfrm rot="10800000">
            <a:off x="2698950" y="2343136"/>
            <a:ext cx="162600" cy="54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2"/>
          <p:cNvSpPr txBox="1">
            <a:spLocks noGrp="1"/>
          </p:cNvSpPr>
          <p:nvPr>
            <p:ph type="body" idx="1"/>
          </p:nvPr>
        </p:nvSpPr>
        <p:spPr>
          <a:xfrm>
            <a:off x="5107500" y="695275"/>
            <a:ext cx="4036500" cy="4448100"/>
          </a:xfrm>
          <a:prstGeom prst="rect">
            <a:avLst/>
          </a:prstGeom>
        </p:spPr>
        <p:txBody>
          <a:bodyPr spcFirstLastPara="1" wrap="square" lIns="91425" tIns="91425" rIns="91425" bIns="18000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s-419"/>
              <a:t>Observaciones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Se trata de un sólo grafo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Es no dirigido</a:t>
            </a:r>
            <a:endParaRPr/>
          </a:p>
          <a:p>
            <a:pPr marL="914400" lvl="1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s-419"/>
              <a:t>Es cíclico</a:t>
            </a:r>
            <a:endParaRPr/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3668</Words>
  <Application>Microsoft Macintosh PowerPoint</Application>
  <PresentationFormat>On-screen Show (16:9)</PresentationFormat>
  <Paragraphs>1399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Roboto Mono</vt:lpstr>
      <vt:lpstr>Calibri</vt:lpstr>
      <vt:lpstr>Wingdings</vt:lpstr>
      <vt:lpstr>Simple Light</vt:lpstr>
      <vt:lpstr>Estructura de Datos y Algoritmos</vt:lpstr>
      <vt:lpstr>Grafos - Terminología (Repaso)</vt:lpstr>
      <vt:lpstr>PowerPoint Presentation</vt:lpstr>
      <vt:lpstr>PowerPoint Presentation</vt:lpstr>
      <vt:lpstr>Búsqueda en Profundidad - Depth-First Search</vt:lpstr>
      <vt:lpstr>El Mito de Teseo y el Minotauro</vt:lpstr>
      <vt:lpstr>Exploración de Tremaux</vt:lpstr>
      <vt:lpstr>Búsqueda en Profundidad - Depth-First Search</vt:lpstr>
      <vt:lpstr>Ejemplo - DFS</vt:lpstr>
      <vt:lpstr>Ejemplo - DFS</vt:lpstr>
      <vt:lpstr>Ejemplo - DFS</vt:lpstr>
      <vt:lpstr>Ejemplo - DFS</vt:lpstr>
      <vt:lpstr>Ejemplo - DFS</vt:lpstr>
      <vt:lpstr>Ejemplo - DFS</vt:lpstr>
      <vt:lpstr>Ejemplo - DFS</vt:lpstr>
      <vt:lpstr>Ejemplo - DFS</vt:lpstr>
      <vt:lpstr>Ejemplo - DFS</vt:lpstr>
      <vt:lpstr>Ejemplo - DFS</vt:lpstr>
      <vt:lpstr>Ejemplo - DFS</vt:lpstr>
      <vt:lpstr>Ejemplo - DFS</vt:lpstr>
      <vt:lpstr>Ejemplo - DFS</vt:lpstr>
      <vt:lpstr>DFS - Optimalidad y Complejidad Temporal</vt:lpstr>
      <vt:lpstr>Ejercicio en Clase 1 - DFS</vt:lpstr>
      <vt:lpstr>Ejercicio en Clase 1 – DFS - Solución</vt:lpstr>
      <vt:lpstr>Ejercicio en Clase 2 - DFS</vt:lpstr>
      <vt:lpstr>Ejercicio en Clase 2 – DFS - Solución</vt:lpstr>
      <vt:lpstr>Ejercicio en Clase 3 - DFS</vt:lpstr>
      <vt:lpstr>Ejercicio en Clase 3 – DFS - Solución</vt:lpstr>
      <vt:lpstr>PowerPoint Presentation</vt:lpstr>
      <vt:lpstr>Búsqueda en lo Ancho - Breadth-First Search</vt:lpstr>
      <vt:lpstr>Búsqueda en lo Ancho - Breadth-First Search</vt:lpstr>
      <vt:lpstr>Búsqueda en lo Ancho - Breadth-First Search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Ejemplo - BFS</vt:lpstr>
      <vt:lpstr>Ejercicio en Clase 4 - BFS</vt:lpstr>
      <vt:lpstr>Ejercicio en Clase 4 – BFS - Solución</vt:lpstr>
      <vt:lpstr>Ejercicio en Clase 5 - BFS</vt:lpstr>
      <vt:lpstr>Ejercicio en Clase 5 – BFS - Solución</vt:lpstr>
      <vt:lpstr>Ejercicio en Clase 6 - BFS</vt:lpstr>
      <vt:lpstr>Ejercicio en Clase 6 – BFS - Solución</vt:lpstr>
      <vt:lpstr>Ejercicio en Clase 7 – BFS</vt:lpstr>
      <vt:lpstr>Ejercicio en Clase 7 – BFS - Solución</vt:lpstr>
      <vt:lpstr>BFS - Complejidades Temporales </vt:lpstr>
      <vt:lpstr>DFS vs BFS</vt:lpstr>
      <vt:lpstr>DFS vs BFS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Estructura de Datos y Algoritmos</dc:title>
  <cp:lastModifiedBy>Edgar Eduardo Rosales Rosero</cp:lastModifiedBy>
  <cp:revision>2</cp:revision>
  <dcterms:modified xsi:type="dcterms:W3CDTF">2025-04-27T00:48:04Z</dcterms:modified>
</cp:coreProperties>
</file>